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63" r:id="rId3"/>
    <p:sldId id="273" r:id="rId4"/>
    <p:sldId id="272" r:id="rId5"/>
    <p:sldId id="267" r:id="rId6"/>
    <p:sldId id="290" r:id="rId7"/>
    <p:sldId id="305" r:id="rId8"/>
    <p:sldId id="274" r:id="rId9"/>
    <p:sldId id="289" r:id="rId10"/>
    <p:sldId id="269" r:id="rId11"/>
    <p:sldId id="270" r:id="rId12"/>
    <p:sldId id="287" r:id="rId13"/>
    <p:sldId id="286" r:id="rId14"/>
    <p:sldId id="285" r:id="rId15"/>
    <p:sldId id="299" r:id="rId16"/>
    <p:sldId id="284" r:id="rId17"/>
    <p:sldId id="281" r:id="rId18"/>
    <p:sldId id="280" r:id="rId19"/>
    <p:sldId id="298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FF"/>
    <a:srgbClr val="FF00FF"/>
    <a:srgbClr val="00FFFF"/>
    <a:srgbClr val="0066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897185-738F-4BC5-95BF-935AF3EB18ED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32D61B-B3E7-4756-A404-2A8A9725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1936-879F-4BB5-9D4D-9D6CDABF7B5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6566-87A6-4714-BC97-8C0B95FDC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7F66-82A6-4DEE-9034-19FFE8CF44EE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7B61-E171-44F8-A1BF-604CE863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E1FA-D4E5-41E1-9ED0-06CEE652C524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4F00-F514-4225-B84E-6A3D8A9AD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E68F-49C7-4C91-B1B8-42FDFCD2E7B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0B95-BB4A-4B95-BFD1-897269F35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7986-D386-44D5-938F-A598DFA9B63C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6471-526B-485E-86B7-1B425304C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9F2A-9D26-44A5-80DE-7BC8EB1F422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67F3-85CA-492D-ABFD-9B675E7BE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D241-F2B3-4DAA-A511-EE6B505B6E4F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7DC7-33EF-48BC-9B49-D3A840E50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081E-6D14-4605-8C17-746F5F26C9D6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AF61-439A-4D36-8BE2-64634545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5124-1A1C-4483-A1E8-C2ADD1C2657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1D21-D66C-436B-A641-B1048E00A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6C2B-DA86-4E5E-80A9-CE962FCD6D12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40CF-C407-4A25-A026-BB939701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C8D7-C0BA-49C7-BE80-B8BC279B10B7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AD71-8828-4D4F-AF33-A35EF07E0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7F712-CB8B-4F4C-83B4-C9685F40E121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10188-576C-4771-88BA-BE39F7146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071.radikal.ru/0911/e3/b1ae10e6b045.jp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571500" y="571500"/>
            <a:ext cx="82153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                     </a:t>
            </a: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4800">
                <a:latin typeface="Times New Roman" pitchFamily="18" charset="0"/>
              </a:rPr>
              <a:t>Ориентирование по плану </a:t>
            </a:r>
          </a:p>
          <a:p>
            <a:r>
              <a:rPr lang="ru-RU" sz="4800">
                <a:latin typeface="Times New Roman" pitchFamily="18" charset="0"/>
              </a:rPr>
              <a:t>       и      на местности.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714375"/>
            <a:ext cx="4079875" cy="3873500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4572008"/>
            <a:ext cx="75724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Муравейник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располагается с южной стороны от дерева или пня. Южная сто-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рона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его более полога, чем северная.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642938" y="4286250"/>
            <a:ext cx="7715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u="sng">
                <a:latin typeface="Calibri" pitchFamily="34" charset="0"/>
              </a:rPr>
              <a:t>Квартальные столбы</a:t>
            </a:r>
            <a:r>
              <a:rPr lang="ru-RU" sz="2400" b="1">
                <a:latin typeface="Calibri" pitchFamily="34" charset="0"/>
              </a:rPr>
              <a:t> на просеках, вершины которых имеют форму четырехугольника, нумеруются с запада на восток и с севера на юг. Поэтому ребро между двумя соседними гранями, помеченными наименьшими цифрами, указывает направление на север. </a:t>
            </a:r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714356"/>
            <a:ext cx="4851756" cy="3553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643563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928688"/>
            <a:ext cx="2562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857250"/>
            <a:ext cx="2286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4429132"/>
            <a:ext cx="77867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Раньше начинает спеть ягода и розовеют бока фруктов с южной стороны..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3857625" y="5000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У березы кора светлее на южной стороне. У сосны и ели кора грубее на северной стороне.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71563"/>
            <a:ext cx="4214813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143125" y="4214813"/>
            <a:ext cx="1785938" cy="3413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3571876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714375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785813" y="5143500"/>
            <a:ext cx="749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Снег раньше тает на южных склонах гор.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5000625" y="2000250"/>
            <a:ext cx="1214438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15074" y="1357298"/>
            <a:ext cx="7056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ю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11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857250" y="1143000"/>
            <a:ext cx="7262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14375" y="4857750"/>
            <a:ext cx="7956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Calibri" pitchFamily="34" charset="0"/>
              </a:rPr>
              <a:t>Около деревьев, пней, больших камней снег быстрее оттаивает с южной стороны.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642938" y="1785938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Смола на хвойных деревьях накапливается больше с юж-</a:t>
            </a:r>
          </a:p>
          <a:p>
            <a:pPr algn="just"/>
            <a:r>
              <a:rPr lang="ru-RU" sz="2400" b="1">
                <a:latin typeface="Calibri" pitchFamily="34" charset="0"/>
              </a:rPr>
              <a:t>ной стороны.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4735513" y="785813"/>
            <a:ext cx="3408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кал\Pictures\работа\окр мир\природа\ТАЙНЫ ЛЕСА ПОВЕДЕНИЕ В ПРИРОДЕ\ориентирование в лесу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00188"/>
            <a:ext cx="4146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6"/>
          <p:cNvSpPr>
            <a:spLocks noChangeArrowheads="1"/>
          </p:cNvSpPr>
          <p:nvPr/>
        </p:nvSpPr>
        <p:spPr bwMode="auto">
          <a:xfrm>
            <a:off x="2214563" y="642938"/>
            <a:ext cx="5097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9900FF"/>
                </a:solidFill>
                <a:latin typeface="Calibri" pitchFamily="34" charset="0"/>
              </a:rPr>
              <a:t>ОРИЕНТИРОВАНИЕ ПО ПНЮ</a:t>
            </a:r>
          </a:p>
        </p:txBody>
      </p: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3429000" y="47148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Толщина годичных колец на срезах пней заметно уже на стороне, обращённой к северу, и шире - к югу.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1" descr="мох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785813"/>
            <a:ext cx="30305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лишай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857250"/>
            <a:ext cx="303053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1000125" y="4857750"/>
            <a:ext cx="7286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Лишайников и мхов на древесной коре больше с северной стороны. 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841375"/>
            <a:ext cx="53578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3061" y="1255735"/>
            <a:ext cx="7643866" cy="237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Ориентир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– от франц. слова «восток, восходящее солнце».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3424" y="3771910"/>
            <a:ext cx="764386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Ориентироваться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–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устанав-ливать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своё место по солнцу.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857250" y="4000500"/>
            <a:ext cx="77866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Ночью ориентируются по созвездиям , а также по Луне. Луна в полночь находится  на юге, в 7 ч утра - на западе, а в 19 - на востоке. Большая Медведица, имеющая форму ковша, стоящего так, что из него не вылилась бы налитая туда вода, покажет общее направ-</a:t>
            </a:r>
          </a:p>
          <a:p>
            <a:r>
              <a:rPr lang="ru-RU" sz="2000" b="1">
                <a:latin typeface="Calibri" pitchFamily="34" charset="0"/>
              </a:rPr>
              <a:t>ление на север. Проведенная мысленно через две крайние звезды этого созвездия прямая линия упрётся в Полярную звезду, указы-вающую истинный север. </a:t>
            </a:r>
          </a:p>
        </p:txBody>
      </p:sp>
      <p:pic>
        <p:nvPicPr>
          <p:cNvPr id="36867" name="Picture 2" descr="Картинка 7 из 82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714375"/>
            <a:ext cx="48672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5"/>
          <p:cNvSpPr>
            <a:spLocks noChangeArrowheads="1"/>
          </p:cNvSpPr>
          <p:nvPr/>
        </p:nvSpPr>
        <p:spPr bwMode="auto">
          <a:xfrm>
            <a:off x="642938" y="714375"/>
            <a:ext cx="77866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Шляпки подсолнуха при </a:t>
            </a:r>
          </a:p>
          <a:p>
            <a:r>
              <a:rPr lang="ru-RU" sz="2800" b="1">
                <a:latin typeface="Calibri" pitchFamily="34" charset="0"/>
              </a:rPr>
              <a:t>цветении всегда поверну-</a:t>
            </a:r>
          </a:p>
          <a:p>
            <a:r>
              <a:rPr lang="ru-RU" sz="2800" b="1">
                <a:latin typeface="Calibri" pitchFamily="34" charset="0"/>
              </a:rPr>
              <a:t>ты в одном направлении </a:t>
            </a:r>
          </a:p>
          <a:p>
            <a:r>
              <a:rPr lang="ru-RU" sz="2800" b="1">
                <a:latin typeface="Calibri" pitchFamily="34" charset="0"/>
              </a:rPr>
              <a:t>— к солнцу. </a:t>
            </a:r>
          </a:p>
          <a:p>
            <a:r>
              <a:rPr lang="ru-RU" sz="2800" b="1">
                <a:latin typeface="Calibri" pitchFamily="34" charset="0"/>
              </a:rPr>
              <a:t>В 6—7 часов утра шляпки </a:t>
            </a:r>
          </a:p>
          <a:p>
            <a:r>
              <a:rPr lang="ru-RU" sz="2800" b="1">
                <a:latin typeface="Calibri" pitchFamily="34" charset="0"/>
              </a:rPr>
              <a:t>всегда обращены на </a:t>
            </a:r>
          </a:p>
          <a:p>
            <a:r>
              <a:rPr lang="ru-RU" sz="2800" b="1">
                <a:latin typeface="Calibri" pitchFamily="34" charset="0"/>
              </a:rPr>
              <a:t>восход солнца — к востоку. С 12 часов дня — строго на юг. Вечером с 18 до 21 часа на закат солнца — к западу. Этот цикл повторяется и в пасмурную погоду. Все это относится только к маленьким бутонам (завязям шляпок).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642918"/>
            <a:ext cx="3643338" cy="27325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astemplatechildrend01cv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3500438" y="2857500"/>
            <a:ext cx="3786188" cy="7143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429000" y="2786063"/>
            <a:ext cx="3929063" cy="142875"/>
          </a:xfrm>
          <a:prstGeom prst="straightConnector1">
            <a:avLst/>
          </a:prstGeom>
          <a:ln w="57150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72066" y="214290"/>
            <a:ext cx="5581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+mn-lt"/>
              </a:rPr>
              <a:t>С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4643446"/>
            <a:ext cx="82426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+mn-lt"/>
              </a:rPr>
              <a:t>Ю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428868"/>
            <a:ext cx="5245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+mn-lt"/>
              </a:rPr>
              <a:t>З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0958" y="2357430"/>
            <a:ext cx="5790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+mn-lt"/>
              </a:rPr>
              <a:t>В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103674"/>
            <a:ext cx="66463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latin typeface="+mn-lt"/>
              </a:rPr>
              <a:t>Основные стороны горизонта: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latin typeface="+mn-lt"/>
              </a:rPr>
              <a:t>С – север,   Ю – юг,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latin typeface="+mn-lt"/>
              </a:rPr>
              <a:t>З – запад,   В – восток.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astemplatechildrend01cv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3500438" y="2857500"/>
            <a:ext cx="3786188" cy="7143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429000" y="2786063"/>
            <a:ext cx="3929063" cy="142875"/>
          </a:xfrm>
          <a:prstGeom prst="straightConnector1">
            <a:avLst/>
          </a:prstGeom>
          <a:ln w="57150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643438" y="2143125"/>
            <a:ext cx="1571625" cy="1357313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500563" y="2214563"/>
            <a:ext cx="1714500" cy="128587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72066" y="214290"/>
            <a:ext cx="5581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FF"/>
                </a:solidFill>
                <a:latin typeface="+mn-lt"/>
              </a:rPr>
              <a:t>С</a:t>
            </a:r>
            <a:endParaRPr lang="ru-RU" sz="5400" b="1" spc="50" dirty="0">
              <a:ln w="11430"/>
              <a:solidFill>
                <a:srgbClr val="FF00FF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4643446"/>
            <a:ext cx="82426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FF"/>
                </a:solidFill>
                <a:latin typeface="+mn-lt"/>
              </a:rPr>
              <a:t>Ю</a:t>
            </a:r>
            <a:endParaRPr lang="ru-RU" sz="5400" b="1" spc="50" dirty="0">
              <a:ln w="11430"/>
              <a:solidFill>
                <a:srgbClr val="FF00FF"/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428868"/>
            <a:ext cx="5245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FF"/>
                </a:solidFill>
                <a:latin typeface="+mn-lt"/>
              </a:rPr>
              <a:t>З</a:t>
            </a:r>
            <a:endParaRPr lang="ru-RU" sz="5400" b="1" spc="50" dirty="0">
              <a:ln w="11430"/>
              <a:solidFill>
                <a:srgbClr val="FF00FF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0958" y="2357430"/>
            <a:ext cx="5790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FF"/>
                </a:solidFill>
                <a:latin typeface="+mn-lt"/>
              </a:rPr>
              <a:t>В</a:t>
            </a:r>
            <a:endParaRPr lang="ru-RU" sz="5400" b="1" spc="50" dirty="0">
              <a:ln w="11430"/>
              <a:solidFill>
                <a:srgbClr val="FF00FF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3214686"/>
            <a:ext cx="139813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solidFill>
                  <a:srgbClr val="0070C0"/>
                </a:solidFill>
                <a:latin typeface="+mn-lt"/>
              </a:rPr>
              <a:t>ю-в</a:t>
            </a:r>
            <a:endParaRPr lang="ru-RU" sz="6000" b="1" spc="50" dirty="0">
              <a:ln w="11430"/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428736"/>
            <a:ext cx="109036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solidFill>
                  <a:srgbClr val="0070C0"/>
                </a:solidFill>
                <a:latin typeface="+mn-lt"/>
              </a:rPr>
              <a:t>с-з</a:t>
            </a:r>
            <a:endParaRPr lang="ru-RU" sz="6000" b="1" spc="50" dirty="0">
              <a:ln w="11430"/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1357298"/>
            <a:ext cx="11416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solidFill>
                  <a:srgbClr val="0070C0"/>
                </a:solidFill>
                <a:latin typeface="+mn-lt"/>
              </a:rPr>
              <a:t>с-в</a:t>
            </a:r>
            <a:endParaRPr lang="ru-RU" sz="6000" b="1" spc="50" dirty="0">
              <a:ln w="11430"/>
              <a:solidFill>
                <a:srgbClr val="0070C0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3143248"/>
            <a:ext cx="134684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solidFill>
                  <a:srgbClr val="0070C0"/>
                </a:solidFill>
                <a:latin typeface="+mn-lt"/>
              </a:rPr>
              <a:t>ю-з</a:t>
            </a:r>
            <a:endParaRPr lang="ru-RU" sz="6000" b="1" spc="50" dirty="0">
              <a:ln w="11430"/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214313" y="5103813"/>
            <a:ext cx="84550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Промежуточные стороны горизонта:</a:t>
            </a:r>
          </a:p>
          <a:p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С-З</a:t>
            </a:r>
            <a:r>
              <a:rPr lang="ru-RU" sz="3600" b="1">
                <a:solidFill>
                  <a:srgbClr val="00FFFF"/>
                </a:solidFill>
                <a:latin typeface="Calibri" pitchFamily="34" charset="0"/>
              </a:rPr>
              <a:t> – северо - запад,  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Ю-З</a:t>
            </a:r>
            <a:r>
              <a:rPr lang="ru-RU" sz="3600" b="1">
                <a:solidFill>
                  <a:srgbClr val="00FFFF"/>
                </a:solidFill>
                <a:latin typeface="Calibri" pitchFamily="34" charset="0"/>
              </a:rPr>
              <a:t> – юго - запад</a:t>
            </a:r>
          </a:p>
          <a:p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С-В</a:t>
            </a:r>
            <a:r>
              <a:rPr lang="ru-RU" sz="3600" b="1">
                <a:solidFill>
                  <a:srgbClr val="00FFFF"/>
                </a:solidFill>
                <a:latin typeface="Calibri" pitchFamily="34" charset="0"/>
              </a:rPr>
              <a:t> - северо – восток,  </a:t>
            </a:r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Ю-В</a:t>
            </a:r>
            <a:r>
              <a:rPr lang="ru-RU" sz="3600" b="1">
                <a:solidFill>
                  <a:srgbClr val="00FFFF"/>
                </a:solidFill>
                <a:latin typeface="Calibri" pitchFamily="34" charset="0"/>
              </a:rPr>
              <a:t> – юго - восток.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75"/>
            <a:ext cx="3690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00438"/>
            <a:ext cx="35004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1357298"/>
            <a:ext cx="821537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Человек ориентировался по солнцу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 древних времён: восток там, где солнце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восходит (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востекает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), запад там, где солнце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заходит (западает).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785794"/>
            <a:ext cx="75027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Как определить стороны горизонта?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928813" y="5857875"/>
            <a:ext cx="106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восток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857875" y="5786438"/>
            <a:ext cx="96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запад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2084657"/>
            <a:ext cx="7572428" cy="19793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  <a:latin typeface="+mn-lt"/>
              </a:rPr>
              <a:t>    Что может быть ориентиром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  <a:latin typeface="+mn-lt"/>
              </a:rPr>
              <a:t>     в лесу?</a:t>
            </a:r>
            <a:endParaRPr lang="ru-RU" sz="4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9900FF"/>
              </a:solidFill>
              <a:latin typeface="+mn-lt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28625" y="1928813"/>
            <a:ext cx="156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428625" y="1928813"/>
            <a:ext cx="812165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Чтобы запомнить обратную дорогу, найди </a:t>
            </a:r>
          </a:p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   какие – нибудь  ориентиры: дерево стран-</a:t>
            </a:r>
          </a:p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   ной формы, сухое дерево, пень, нору и др.</a:t>
            </a:r>
          </a:p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   и отметь их  в своей записной книжке.</a:t>
            </a:r>
          </a:p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Время от времени оборачивайся назад.</a:t>
            </a:r>
          </a:p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   С разных сторон пейзаж очень часто вы-</a:t>
            </a:r>
          </a:p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  <a:sym typeface="Wingdings 2" pitchFamily="18" charset="2"/>
              </a:rPr>
              <a:t>   глядит по – разному.</a:t>
            </a:r>
            <a:endParaRPr lang="ru-RU" sz="32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1000125" y="642938"/>
            <a:ext cx="7224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FF"/>
                </a:solidFill>
                <a:latin typeface="Calibri" pitchFamily="34" charset="0"/>
              </a:rPr>
              <a:t>В полдень </a:t>
            </a:r>
            <a:r>
              <a:rPr lang="ru-RU" sz="3200" b="1" u="sng">
                <a:solidFill>
                  <a:srgbClr val="9900FF"/>
                </a:solidFill>
                <a:latin typeface="Calibri" pitchFamily="34" charset="0"/>
              </a:rPr>
              <a:t>солнце </a:t>
            </a:r>
            <a:r>
              <a:rPr lang="ru-RU" sz="3200" b="1">
                <a:solidFill>
                  <a:srgbClr val="9900FF"/>
                </a:solidFill>
                <a:latin typeface="Calibri" pitchFamily="34" charset="0"/>
              </a:rPr>
              <a:t>находится на юге.</a:t>
            </a:r>
          </a:p>
          <a:p>
            <a:r>
              <a:rPr lang="ru-RU" sz="3200" b="1">
                <a:solidFill>
                  <a:srgbClr val="9900FF"/>
                </a:solidFill>
                <a:latin typeface="Calibri" pitchFamily="34" charset="0"/>
              </a:rPr>
              <a:t>Если встать к солнцу в полдень спиной,</a:t>
            </a:r>
          </a:p>
          <a:p>
            <a:r>
              <a:rPr lang="ru-RU" sz="3200" b="1">
                <a:solidFill>
                  <a:srgbClr val="9900FF"/>
                </a:solidFill>
                <a:latin typeface="Calibri" pitchFamily="34" charset="0"/>
              </a:rPr>
              <a:t>то тень укажет на север.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357430"/>
            <a:ext cx="4429156" cy="3647541"/>
          </a:xfrm>
          <a:prstGeom prst="round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4"/>
          <p:cNvSpPr txBox="1"/>
          <p:nvPr/>
        </p:nvSpPr>
        <p:spPr>
          <a:xfrm>
            <a:off x="1428728" y="785794"/>
            <a:ext cx="647279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ОРИЕНТИРОВАНИЕ ПО ДЕРЕВУ</a:t>
            </a:r>
            <a:endParaRPr lang="ru-RU" sz="3600" b="1" spc="50" dirty="0">
              <a:ln w="11430"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1357313" y="5929313"/>
            <a:ext cx="1857375" cy="1587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04" name="Прямоугольник 11"/>
          <p:cNvSpPr>
            <a:spLocks noChangeArrowheads="1"/>
          </p:cNvSpPr>
          <p:nvPr/>
        </p:nvSpPr>
        <p:spPr bwMode="auto">
          <a:xfrm>
            <a:off x="3571875" y="5286375"/>
            <a:ext cx="652463" cy="7080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9900FF"/>
                </a:solidFill>
                <a:latin typeface="Calibri" pitchFamily="34" charset="0"/>
              </a:rPr>
              <a:t>Ю</a:t>
            </a:r>
            <a:endParaRPr lang="ru-RU" sz="4000">
              <a:solidFill>
                <a:srgbClr val="9900FF"/>
              </a:solidFill>
              <a:latin typeface="Calibri" pitchFamily="34" charset="0"/>
            </a:endParaRPr>
          </a:p>
        </p:txBody>
      </p:sp>
      <p:sp>
        <p:nvSpPr>
          <p:cNvPr id="25605" name="Прямоугольник 12"/>
          <p:cNvSpPr>
            <a:spLocks noChangeArrowheads="1"/>
          </p:cNvSpPr>
          <p:nvPr/>
        </p:nvSpPr>
        <p:spPr bwMode="auto">
          <a:xfrm>
            <a:off x="857250" y="5357813"/>
            <a:ext cx="455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9900FF"/>
                </a:solidFill>
                <a:latin typeface="Calibri" pitchFamily="34" charset="0"/>
              </a:rPr>
              <a:t>С</a:t>
            </a:r>
            <a:endParaRPr lang="ru-RU" sz="4000">
              <a:solidFill>
                <a:srgbClr val="9900FF"/>
              </a:solidFill>
              <a:latin typeface="Calibri" pitchFamily="34" charset="0"/>
            </a:endParaRPr>
          </a:p>
        </p:txBody>
      </p:sp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4071938" y="4786313"/>
            <a:ext cx="458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С ЮЖНОЙ СТОРОНЫ  </a:t>
            </a:r>
          </a:p>
          <a:p>
            <a:pPr algn="ctr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КРОНА ДЕРЕВА ПЫШНЕЕ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85938"/>
            <a:ext cx="3714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78594" y="3607594"/>
            <a:ext cx="4572000" cy="71438"/>
          </a:xfrm>
          <a:prstGeom prst="line">
            <a:avLst/>
          </a:prstGeom>
          <a:ln w="76200">
            <a:solidFill>
              <a:srgbClr val="FF00FF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000240"/>
            <a:ext cx="2783277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317</Words>
  <PresentationFormat>On-screen Show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Wingdings 2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111</cp:lastModifiedBy>
  <cp:revision>121</cp:revision>
  <dcterms:modified xsi:type="dcterms:W3CDTF">2014-04-13T07:23:06Z</dcterms:modified>
</cp:coreProperties>
</file>