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93" r:id="rId2"/>
    <p:sldId id="287" r:id="rId3"/>
    <p:sldId id="288" r:id="rId4"/>
    <p:sldId id="258" r:id="rId5"/>
    <p:sldId id="273" r:id="rId6"/>
    <p:sldId id="290" r:id="rId7"/>
    <p:sldId id="277" r:id="rId8"/>
    <p:sldId id="267" r:id="rId9"/>
    <p:sldId id="257" r:id="rId10"/>
    <p:sldId id="272" r:id="rId11"/>
    <p:sldId id="275" r:id="rId12"/>
    <p:sldId id="282" r:id="rId13"/>
    <p:sldId id="291" r:id="rId14"/>
    <p:sldId id="270" r:id="rId15"/>
    <p:sldId id="259" r:id="rId16"/>
    <p:sldId id="260" r:id="rId17"/>
    <p:sldId id="276" r:id="rId18"/>
    <p:sldId id="261" r:id="rId19"/>
    <p:sldId id="283" r:id="rId20"/>
    <p:sldId id="262" r:id="rId21"/>
    <p:sldId id="263" r:id="rId22"/>
    <p:sldId id="264" r:id="rId23"/>
    <p:sldId id="265" r:id="rId24"/>
    <p:sldId id="292" r:id="rId25"/>
    <p:sldId id="284" r:id="rId26"/>
    <p:sldId id="286" r:id="rId27"/>
    <p:sldId id="285" r:id="rId28"/>
    <p:sldId id="274" r:id="rId29"/>
    <p:sldId id="289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15" autoAdjust="0"/>
    <p:restoredTop sz="99573" autoAdjust="0"/>
  </p:normalViewPr>
  <p:slideViewPr>
    <p:cSldViewPr>
      <p:cViewPr>
        <p:scale>
          <a:sx n="75" d="100"/>
          <a:sy n="75" d="100"/>
        </p:scale>
        <p:origin x="-266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CEC6176-227B-430E-9962-737EE3585A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B7B0B-9466-4182-87C5-5E17FC7993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56B7-9F99-4059-A913-CF8E56E960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58244-7FB9-4BCC-9511-AD7C3C5927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DF3BF-B276-46AA-AD70-AD6F69A1BE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DDDCC-33A5-4ABC-BA73-F58351820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DC43-2CFE-4ED4-A779-D550A7F66E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69921-FBC5-4931-AB3A-C3BBD97BB5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1FE6F-1C32-4ACB-A0C5-1584F6CD81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C6E5-588C-4875-BB45-E17AD7495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5639C-F64D-45C3-9677-C039230339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alt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A587B2-DCC7-4ED6-91FA-EF349119F4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6013" y="620713"/>
            <a:ext cx="7793037" cy="1462087"/>
          </a:xfrm>
        </p:spPr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Глобус, географическая карта и план местности</a:t>
            </a:r>
            <a:br>
              <a:rPr lang="ru-RU" altLang="ru-RU" smtClean="0"/>
            </a:br>
            <a:endParaRPr 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Подготовка и разбор заданий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ЕГЭ и ОГЭ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Учитель Калюжина Л.Н.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МБОУ «Технический лицей при СГУГиТ»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г. Новосибирск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Масштаб     1 : 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Степень уменьшения горизонтальных проложений линий местности при изображении их на плане или карте называется масштабом.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smtClean="0"/>
              <a:t>Линейный и поперечный масштаб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 i="1" smtClean="0"/>
              <a:t>Каково расстояние на местности, если на карте масштаба 1:10 000 оно составляет 5 см</a:t>
            </a:r>
          </a:p>
        </p:txBody>
      </p:sp>
      <p:pic>
        <p:nvPicPr>
          <p:cNvPr id="12292" name="Picture 5" descr="001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 cstate="print"/>
          <a:srcRect b="63072"/>
          <a:stretch>
            <a:fillRect/>
          </a:stretch>
        </p:blipFill>
        <p:spPr>
          <a:xfrm>
            <a:off x="4932363" y="2017713"/>
            <a:ext cx="3597275" cy="357187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Линейный масштаб</a:t>
            </a:r>
          </a:p>
        </p:txBody>
      </p:sp>
      <p:pic>
        <p:nvPicPr>
          <p:cNvPr id="13315" name="Picture 4" descr="0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997200"/>
            <a:ext cx="7885112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Определите по карте расстояние на местности по прямой от точки А до родника, расположенного на левом берегу реки Андога.</a:t>
            </a:r>
            <a:r>
              <a:rPr lang="ru-RU" altLang="ru-RU" sz="4000" smtClean="0"/>
              <a:t>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017713"/>
            <a:ext cx="4806950" cy="45989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3" name="Picture 9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19485" t="9769" r="25099" b="44804"/>
          <a:stretch>
            <a:fillRect/>
          </a:stretch>
        </p:blipFill>
        <p:spPr>
          <a:xfrm>
            <a:off x="539750" y="1341438"/>
            <a:ext cx="8135938" cy="5133975"/>
          </a:xfrm>
          <a:noFill/>
        </p:spPr>
      </p:pic>
      <p:sp>
        <p:nvSpPr>
          <p:cNvPr id="77835" name="Line 11"/>
          <p:cNvSpPr>
            <a:spLocks noChangeShapeType="1"/>
          </p:cNvSpPr>
          <p:nvPr/>
        </p:nvSpPr>
        <p:spPr bwMode="auto">
          <a:xfrm flipV="1">
            <a:off x="1331913" y="2205038"/>
            <a:ext cx="4464050" cy="30241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827088" y="692150"/>
            <a:ext cx="1728787" cy="503238"/>
          </a:xfrm>
          <a:prstGeom prst="wedgeRectCallout">
            <a:avLst>
              <a:gd name="adj1" fmla="val 95361"/>
              <a:gd name="adj2" fmla="val 581231"/>
            </a:avLst>
          </a:prstGeom>
          <a:noFill/>
          <a:ln w="38100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/>
              <a:t>4 СМ</a:t>
            </a:r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5867400" y="549275"/>
            <a:ext cx="2881313" cy="647700"/>
          </a:xfrm>
          <a:prstGeom prst="wedgeRectCallout">
            <a:avLst>
              <a:gd name="adj1" fmla="val -172810"/>
              <a:gd name="adj2" fmla="val 12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/>
              <a:t>4 см*100</a:t>
            </a:r>
          </a:p>
          <a:p>
            <a:pPr algn="ctr"/>
            <a:r>
              <a:rPr lang="ru-RU" altLang="ru-RU"/>
              <a:t>ОТВЕТ 400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animBg="1"/>
      <p:bldP spid="77836" grpId="0" animBg="1"/>
      <p:bldP spid="778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Условные знаки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205038"/>
            <a:ext cx="7696200" cy="4652962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8" name="Picture 4" descr="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844675"/>
            <a:ext cx="7720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Азимутом является горизонтальный угол между направлением меридиана и направлением линии.</a:t>
            </a:r>
            <a:br>
              <a:rPr lang="ru-RU" altLang="ru-RU" sz="2400" smtClean="0"/>
            </a:br>
            <a:endParaRPr lang="ru-RU" altLang="ru-RU" sz="2400" smtClean="0"/>
          </a:p>
        </p:txBody>
      </p:sp>
      <p:pic>
        <p:nvPicPr>
          <p:cNvPr id="17411" name="Picture 4" descr="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33600"/>
            <a:ext cx="4608512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0006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1916113"/>
            <a:ext cx="4294187" cy="4537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6868" name="Picture 4" descr="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844675"/>
            <a:ext cx="57007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3276600" y="3429000"/>
            <a:ext cx="0" cy="15843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5940425" y="2636838"/>
            <a:ext cx="0" cy="15843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71" name="Arc 7"/>
          <p:cNvSpPr>
            <a:spLocks/>
          </p:cNvSpPr>
          <p:nvPr/>
        </p:nvSpPr>
        <p:spPr bwMode="auto">
          <a:xfrm>
            <a:off x="3276600" y="3860800"/>
            <a:ext cx="1049338" cy="647700"/>
          </a:xfrm>
          <a:custGeom>
            <a:avLst/>
            <a:gdLst>
              <a:gd name="T0" fmla="*/ 0 w 20985"/>
              <a:gd name="T1" fmla="*/ 0 h 21600"/>
              <a:gd name="T2" fmla="*/ 1049338 w 20985"/>
              <a:gd name="T3" fmla="*/ 494231 h 21600"/>
              <a:gd name="T4" fmla="*/ 0 w 20985"/>
              <a:gd name="T5" fmla="*/ 6477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85" h="21600" fill="none" extrusionOk="0">
                <a:moveTo>
                  <a:pt x="-1" y="0"/>
                </a:moveTo>
                <a:cubicBezTo>
                  <a:pt x="9957" y="0"/>
                  <a:pt x="18625" y="6807"/>
                  <a:pt x="20984" y="16482"/>
                </a:cubicBezTo>
              </a:path>
              <a:path w="20985" h="21600" stroke="0" extrusionOk="0">
                <a:moveTo>
                  <a:pt x="-1" y="0"/>
                </a:moveTo>
                <a:cubicBezTo>
                  <a:pt x="9957" y="0"/>
                  <a:pt x="18625" y="6807"/>
                  <a:pt x="20984" y="1648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  <p:bldP spid="368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9459" name="Picture 4" descr="000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773238"/>
            <a:ext cx="5976937" cy="464185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483" name="Picture 4" descr="0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060575"/>
            <a:ext cx="64897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Line 5"/>
          <p:cNvSpPr>
            <a:spLocks noChangeShapeType="1"/>
          </p:cNvSpPr>
          <p:nvPr/>
        </p:nvSpPr>
        <p:spPr bwMode="auto">
          <a:xfrm flipV="1">
            <a:off x="6084888" y="2420938"/>
            <a:ext cx="0" cy="15843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V="1">
            <a:off x="5076825" y="2565400"/>
            <a:ext cx="0" cy="15843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Arc 8"/>
          <p:cNvSpPr>
            <a:spLocks/>
          </p:cNvSpPr>
          <p:nvPr/>
        </p:nvSpPr>
        <p:spPr bwMode="auto">
          <a:xfrm>
            <a:off x="4859338" y="3716338"/>
            <a:ext cx="779462" cy="668337"/>
          </a:xfrm>
          <a:custGeom>
            <a:avLst/>
            <a:gdLst>
              <a:gd name="T0" fmla="*/ 203465 w 29230"/>
              <a:gd name="T1" fmla="*/ 0 h 43200"/>
              <a:gd name="T2" fmla="*/ 0 w 29230"/>
              <a:gd name="T3" fmla="*/ 646786 h 43200"/>
              <a:gd name="T4" fmla="*/ 203465 w 29230"/>
              <a:gd name="T5" fmla="*/ 3341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230" h="43200" fill="none" extrusionOk="0">
                <a:moveTo>
                  <a:pt x="7629" y="0"/>
                </a:moveTo>
                <a:cubicBezTo>
                  <a:pt x="19559" y="0"/>
                  <a:pt x="29230" y="9670"/>
                  <a:pt x="29230" y="21600"/>
                </a:cubicBezTo>
                <a:cubicBezTo>
                  <a:pt x="29230" y="33529"/>
                  <a:pt x="19559" y="43200"/>
                  <a:pt x="7630" y="43200"/>
                </a:cubicBezTo>
                <a:cubicBezTo>
                  <a:pt x="5023" y="43200"/>
                  <a:pt x="2438" y="42728"/>
                  <a:pt x="-1" y="41807"/>
                </a:cubicBezTo>
              </a:path>
              <a:path w="29230" h="43200" stroke="0" extrusionOk="0">
                <a:moveTo>
                  <a:pt x="7629" y="0"/>
                </a:moveTo>
                <a:cubicBezTo>
                  <a:pt x="19559" y="0"/>
                  <a:pt x="29230" y="9670"/>
                  <a:pt x="29230" y="21600"/>
                </a:cubicBezTo>
                <a:cubicBezTo>
                  <a:pt x="29230" y="33529"/>
                  <a:pt x="19559" y="43200"/>
                  <a:pt x="7630" y="43200"/>
                </a:cubicBezTo>
                <a:cubicBezTo>
                  <a:pt x="5023" y="43200"/>
                  <a:pt x="2438" y="42728"/>
                  <a:pt x="-1" y="41807"/>
                </a:cubicBezTo>
                <a:lnTo>
                  <a:pt x="7630" y="21600"/>
                </a:lnTo>
                <a:lnTo>
                  <a:pt x="7629" y="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Определите по карте азимут, по которому надо идти от точки В до родника, расположенного на левом берегу реки Андога.</a:t>
            </a:r>
            <a:r>
              <a:rPr lang="ru-RU" altLang="ru-RU" sz="4000" smtClean="0"/>
              <a:t> 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7825" y="2017713"/>
            <a:ext cx="4300538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Содержание ЕГЭ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Глобус, географическая карта и план местности</a:t>
            </a:r>
          </a:p>
          <a:p>
            <a:pPr eaLnBrk="1" hangingPunct="1"/>
            <a:r>
              <a:rPr lang="ru-RU" altLang="ru-RU" sz="2800" smtClean="0"/>
              <a:t>Природа Земли</a:t>
            </a:r>
          </a:p>
          <a:p>
            <a:pPr eaLnBrk="1" hangingPunct="1"/>
            <a:r>
              <a:rPr lang="ru-RU" altLang="ru-RU" sz="2800" smtClean="0"/>
              <a:t>Население мира</a:t>
            </a:r>
          </a:p>
          <a:p>
            <a:pPr eaLnBrk="1" hangingPunct="1"/>
            <a:r>
              <a:rPr lang="ru-RU" altLang="ru-RU" sz="2800" smtClean="0"/>
              <a:t>Мировое хозяйство</a:t>
            </a:r>
          </a:p>
          <a:p>
            <a:pPr eaLnBrk="1" hangingPunct="1"/>
            <a:r>
              <a:rPr lang="ru-RU" altLang="ru-RU" sz="2800" smtClean="0"/>
              <a:t>Природопользование и экология</a:t>
            </a:r>
          </a:p>
          <a:p>
            <a:pPr eaLnBrk="1" hangingPunct="1"/>
            <a:r>
              <a:rPr lang="ru-RU" altLang="ru-RU" sz="2800" smtClean="0"/>
              <a:t>Страноведение</a:t>
            </a:r>
          </a:p>
          <a:p>
            <a:pPr eaLnBrk="1" hangingPunct="1"/>
            <a:r>
              <a:rPr lang="ru-RU" altLang="ru-RU" sz="2800" smtClean="0"/>
              <a:t>География России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Совокупность неровностей поверхности Земли называется </a:t>
            </a:r>
            <a:r>
              <a:rPr lang="ru-RU" altLang="ru-RU" sz="2800" i="1" smtClean="0"/>
              <a:t>рельефом местности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Гора, холм</a:t>
            </a:r>
          </a:p>
          <a:p>
            <a:pPr eaLnBrk="1" hangingPunct="1"/>
            <a:r>
              <a:rPr lang="ru-RU" altLang="ru-RU" smtClean="0"/>
              <a:t>Котловина</a:t>
            </a:r>
          </a:p>
          <a:p>
            <a:pPr eaLnBrk="1" hangingPunct="1"/>
            <a:r>
              <a:rPr lang="ru-RU" altLang="ru-RU" smtClean="0"/>
              <a:t>Хребет</a:t>
            </a:r>
          </a:p>
          <a:p>
            <a:pPr eaLnBrk="1" hangingPunct="1"/>
            <a:r>
              <a:rPr lang="ru-RU" altLang="ru-RU" smtClean="0"/>
              <a:t>Лощина</a:t>
            </a:r>
          </a:p>
          <a:p>
            <a:pPr eaLnBrk="1" hangingPunct="1"/>
            <a:r>
              <a:rPr lang="ru-RU" altLang="ru-RU" smtClean="0"/>
              <a:t>Седловина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22533" name="Picture 4" descr="0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89138"/>
            <a:ext cx="4643438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Изображение рельефа местности горизонталями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3556" name="Picture 4" descr="0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575"/>
            <a:ext cx="4764088" cy="443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0012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2978150"/>
            <a:ext cx="3810000" cy="3043238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i="1" smtClean="0"/>
              <a:t>Профиль - </a:t>
            </a:r>
            <a:r>
              <a:rPr lang="ru-RU" altLang="ru-RU" sz="2400" i="1" smtClean="0"/>
              <a:t>изображение вертикального разреза местности по заданному направлению. </a:t>
            </a:r>
            <a:r>
              <a:rPr lang="ru-RU" altLang="ru-RU" sz="2400" smtClean="0"/>
              <a:t>Профиль характеризует рельеф по линии местности.</a:t>
            </a:r>
            <a:r>
              <a:rPr lang="ru-RU" altLang="ru-RU" sz="40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4580" name="Picture 4" descr="0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060575"/>
            <a:ext cx="734377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5604" name="Picture 4" descr="0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060575"/>
            <a:ext cx="56515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547813" y="3860800"/>
            <a:ext cx="2663825" cy="11525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0011"/>
          <p:cNvPicPr>
            <a:picLocks noChangeAspect="1" noChangeArrowheads="1"/>
          </p:cNvPicPr>
          <p:nvPr/>
        </p:nvPicPr>
        <p:blipFill>
          <a:blip r:embed="rId2"/>
          <a:srcRect l="7669" t="25279" r="49016" b="30034"/>
          <a:stretch>
            <a:fillRect/>
          </a:stretch>
        </p:blipFill>
        <p:spPr bwMode="auto">
          <a:xfrm>
            <a:off x="900113" y="1989138"/>
            <a:ext cx="6192837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971550" y="4076700"/>
            <a:ext cx="5976938" cy="23050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547813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1908175" y="40052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2268538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3203575" y="40767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3779838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4500563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5508625" y="40052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8" name="Oval 16"/>
          <p:cNvSpPr>
            <a:spLocks noChangeArrowheads="1"/>
          </p:cNvSpPr>
          <p:nvPr/>
        </p:nvSpPr>
        <p:spPr bwMode="auto">
          <a:xfrm>
            <a:off x="6156325" y="40767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9" name="AutoShape 17"/>
          <p:cNvSpPr>
            <a:spLocks noChangeArrowheads="1"/>
          </p:cNvSpPr>
          <p:nvPr/>
        </p:nvSpPr>
        <p:spPr bwMode="auto">
          <a:xfrm>
            <a:off x="395288" y="333375"/>
            <a:ext cx="1152525" cy="603250"/>
          </a:xfrm>
          <a:prstGeom prst="wedgeEllipseCallout">
            <a:avLst>
              <a:gd name="adj1" fmla="val 56472"/>
              <a:gd name="adj2" fmla="val 543157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600">
                <a:solidFill>
                  <a:schemeClr val="hlink"/>
                </a:solidFill>
              </a:rPr>
              <a:t>137.5</a:t>
            </a:r>
          </a:p>
        </p:txBody>
      </p:sp>
      <p:sp>
        <p:nvSpPr>
          <p:cNvPr id="79890" name="AutoShape 18"/>
          <p:cNvSpPr>
            <a:spLocks noChangeArrowheads="1"/>
          </p:cNvSpPr>
          <p:nvPr/>
        </p:nvSpPr>
        <p:spPr bwMode="auto">
          <a:xfrm>
            <a:off x="1331913" y="981075"/>
            <a:ext cx="720725" cy="936625"/>
          </a:xfrm>
          <a:prstGeom prst="wedgeEllipseCallout">
            <a:avLst>
              <a:gd name="adj1" fmla="val 38106"/>
              <a:gd name="adj2" fmla="val 271356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140</a:t>
            </a:r>
          </a:p>
        </p:txBody>
      </p:sp>
      <p:sp>
        <p:nvSpPr>
          <p:cNvPr id="79891" name="AutoShape 19"/>
          <p:cNvSpPr>
            <a:spLocks noChangeArrowheads="1"/>
          </p:cNvSpPr>
          <p:nvPr/>
        </p:nvSpPr>
        <p:spPr bwMode="auto">
          <a:xfrm>
            <a:off x="2268538" y="836613"/>
            <a:ext cx="720725" cy="936625"/>
          </a:xfrm>
          <a:prstGeom prst="wedgeEllipseCallout">
            <a:avLst>
              <a:gd name="adj1" fmla="val -39208"/>
              <a:gd name="adj2" fmla="val 278134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145</a:t>
            </a:r>
          </a:p>
        </p:txBody>
      </p:sp>
      <p:sp>
        <p:nvSpPr>
          <p:cNvPr id="79892" name="AutoShape 20"/>
          <p:cNvSpPr>
            <a:spLocks noChangeArrowheads="1"/>
          </p:cNvSpPr>
          <p:nvPr/>
        </p:nvSpPr>
        <p:spPr bwMode="auto">
          <a:xfrm>
            <a:off x="5148263" y="836613"/>
            <a:ext cx="720725" cy="936625"/>
          </a:xfrm>
          <a:prstGeom prst="wedgeEllipseCallout">
            <a:avLst>
              <a:gd name="adj1" fmla="val -125551"/>
              <a:gd name="adj2" fmla="val 278981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145</a:t>
            </a:r>
          </a:p>
        </p:txBody>
      </p:sp>
      <p:sp>
        <p:nvSpPr>
          <p:cNvPr id="79893" name="AutoShape 21"/>
          <p:cNvSpPr>
            <a:spLocks noChangeArrowheads="1"/>
          </p:cNvSpPr>
          <p:nvPr/>
        </p:nvSpPr>
        <p:spPr bwMode="auto">
          <a:xfrm>
            <a:off x="3276600" y="836613"/>
            <a:ext cx="720725" cy="936625"/>
          </a:xfrm>
          <a:prstGeom prst="wedgeEllipseCallout">
            <a:avLst>
              <a:gd name="adj1" fmla="val -50440"/>
              <a:gd name="adj2" fmla="val 291694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145</a:t>
            </a:r>
          </a:p>
        </p:txBody>
      </p:sp>
      <p:sp>
        <p:nvSpPr>
          <p:cNvPr id="79894" name="AutoShape 22"/>
          <p:cNvSpPr>
            <a:spLocks noChangeArrowheads="1"/>
          </p:cNvSpPr>
          <p:nvPr/>
        </p:nvSpPr>
        <p:spPr bwMode="auto">
          <a:xfrm>
            <a:off x="4211638" y="836613"/>
            <a:ext cx="720725" cy="936625"/>
          </a:xfrm>
          <a:prstGeom prst="wedgeEllipseCallout">
            <a:avLst>
              <a:gd name="adj1" fmla="val -100880"/>
              <a:gd name="adj2" fmla="val 280847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145</a:t>
            </a:r>
          </a:p>
        </p:txBody>
      </p:sp>
      <p:sp>
        <p:nvSpPr>
          <p:cNvPr id="79895" name="AutoShape 23"/>
          <p:cNvSpPr>
            <a:spLocks noChangeArrowheads="1"/>
          </p:cNvSpPr>
          <p:nvPr/>
        </p:nvSpPr>
        <p:spPr bwMode="auto">
          <a:xfrm>
            <a:off x="6011863" y="908050"/>
            <a:ext cx="720725" cy="936625"/>
          </a:xfrm>
          <a:prstGeom prst="wedgeEllipseCallout">
            <a:avLst>
              <a:gd name="adj1" fmla="val -106167"/>
              <a:gd name="adj2" fmla="val 271356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400">
                <a:solidFill>
                  <a:schemeClr val="hlink"/>
                </a:solidFill>
              </a:rPr>
              <a:t>145</a:t>
            </a:r>
          </a:p>
        </p:txBody>
      </p:sp>
      <p:sp>
        <p:nvSpPr>
          <p:cNvPr id="79896" name="AutoShape 24"/>
          <p:cNvSpPr>
            <a:spLocks noChangeArrowheads="1"/>
          </p:cNvSpPr>
          <p:nvPr/>
        </p:nvSpPr>
        <p:spPr bwMode="auto">
          <a:xfrm>
            <a:off x="7596188" y="333375"/>
            <a:ext cx="1008062" cy="603250"/>
          </a:xfrm>
          <a:prstGeom prst="wedgeEllipseCallout">
            <a:avLst>
              <a:gd name="adj1" fmla="val -184329"/>
              <a:gd name="adj2" fmla="val 550528"/>
            </a:avLst>
          </a:prstGeom>
          <a:noFill/>
          <a:ln w="38100">
            <a:solidFill>
              <a:srgbClr val="3366FF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altLang="ru-RU" sz="1600">
                <a:solidFill>
                  <a:schemeClr val="hlink"/>
                </a:solidFill>
              </a:rPr>
              <a:t>147.5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  <p:bldP spid="79878" grpId="0" animBg="1"/>
      <p:bldP spid="79879" grpId="0" animBg="1"/>
      <p:bldP spid="79880" grpId="0" animBg="1"/>
      <p:bldP spid="79882" grpId="0" animBg="1"/>
      <p:bldP spid="79883" grpId="0" animBg="1"/>
      <p:bldP spid="79885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Постройте профиль рельефа местности по линии А – В, используя горизонтальный масштаб – в 1 см 50 м и вертикальный масштаб – в 1 см 10 м. Укажите на профиле знаком «Х» положение отдельно стоящего здания.</a:t>
            </a:r>
            <a:r>
              <a:rPr lang="ru-RU" altLang="ru-RU" sz="4000" smtClean="0"/>
              <a:t> 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8763" y="3068638"/>
            <a:ext cx="5075237" cy="2549525"/>
          </a:xfrm>
          <a:noFill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0975" y="1989138"/>
            <a:ext cx="4211638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-4313238" y="3244850"/>
            <a:ext cx="2128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altLang="ru-RU"/>
              <a:t>Оцените, какой из</a:t>
            </a:r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2555875" y="3716338"/>
            <a:ext cx="144463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827088" y="3716338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900113" y="3789363"/>
            <a:ext cx="17272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40" grpId="0" animBg="1"/>
      <p:bldP spid="6964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Профиль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133600"/>
            <a:ext cx="6769100" cy="4391025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Оцените, какой из участков, обозначенных на карте цифрами 1, 2 и 3,  наиболее подходит для тренировок школьной горнолыжной секции. Для обоснования своего ответа приведите два довода.</a:t>
            </a:r>
            <a:r>
              <a:rPr lang="ru-RU" altLang="ru-RU" sz="4000" smtClean="0"/>
              <a:t> 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7825" y="2017713"/>
            <a:ext cx="4300538" cy="4114800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Поясное время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Сколько времени в Воронеже, если в Лондоне полночь?</a:t>
            </a:r>
          </a:p>
          <a:p>
            <a:pPr eaLnBrk="1" hangingPunct="1"/>
            <a:r>
              <a:rPr lang="ru-RU" altLang="ru-RU" smtClean="0"/>
              <a:t>Сколько времени, c учетом декретного, будет в Хабаровске (IX часовой пояс), когда в Лондоне полночь?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Глобус, географическая карта и план местности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Глобус</a:t>
            </a:r>
            <a:r>
              <a:rPr lang="ru-RU" altLang="ru-RU" sz="2400" smtClean="0"/>
              <a:t> – модель земного шара.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Уменьшенное и искаженное из-за кривизны Земли изображение значительных территорий земной поверхности на плоскости, построенное в определенной картографической проекции, называется </a:t>
            </a:r>
            <a:r>
              <a:rPr lang="ru-RU" altLang="ru-RU" sz="2400" b="1" smtClean="0"/>
              <a:t>картой.</a:t>
            </a:r>
            <a:r>
              <a:rPr lang="ru-RU" altLang="ru-RU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Чертеж, дающий в уменьшенном и подобном виде изображение горизонтальной проекции небольшого участка местности, в пределах которого кривизна уровенной поверхности не учитывается, называется </a:t>
            </a:r>
            <a:r>
              <a:rPr lang="ru-RU" altLang="ru-RU" sz="2400" b="1" smtClean="0"/>
              <a:t>планом.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Определение положения точек земной поверхности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Положение М характеризуется широтой φ (северная и южная (от 0 до 90)) и долготой λ (восточная и западная (от 0 до 180))</a:t>
            </a:r>
          </a:p>
        </p:txBody>
      </p:sp>
      <p:pic>
        <p:nvPicPr>
          <p:cNvPr id="6149" name="Picture 4" descr="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05038"/>
            <a:ext cx="4500563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7172" name="Picture 4" descr="0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989138"/>
            <a:ext cx="67675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0015"/>
          <p:cNvPicPr>
            <a:picLocks noChangeAspect="1" noChangeArrowheads="1"/>
          </p:cNvPicPr>
          <p:nvPr/>
        </p:nvPicPr>
        <p:blipFill>
          <a:blip r:embed="rId2"/>
          <a:srcRect l="48933" t="13840" r="7436" b="38467"/>
          <a:stretch>
            <a:fillRect/>
          </a:stretch>
        </p:blipFill>
        <p:spPr bwMode="auto">
          <a:xfrm>
            <a:off x="1835150" y="1628775"/>
            <a:ext cx="6553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9" name="Freeform 9"/>
          <p:cNvSpPr>
            <a:spLocks/>
          </p:cNvSpPr>
          <p:nvPr/>
        </p:nvSpPr>
        <p:spPr bwMode="auto">
          <a:xfrm>
            <a:off x="1763713" y="4365625"/>
            <a:ext cx="5688012" cy="287338"/>
          </a:xfrm>
          <a:custGeom>
            <a:avLst/>
            <a:gdLst>
              <a:gd name="T0" fmla="*/ 0 w 3583"/>
              <a:gd name="T1" fmla="*/ 287338 h 181"/>
              <a:gd name="T2" fmla="*/ 2736850 w 3583"/>
              <a:gd name="T3" fmla="*/ 215900 h 181"/>
              <a:gd name="T4" fmla="*/ 5688012 w 3583"/>
              <a:gd name="T5" fmla="*/ 0 h 1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83" h="181">
                <a:moveTo>
                  <a:pt x="0" y="181"/>
                </a:moveTo>
                <a:cubicBezTo>
                  <a:pt x="563" y="173"/>
                  <a:pt x="1127" y="166"/>
                  <a:pt x="1724" y="136"/>
                </a:cubicBezTo>
                <a:cubicBezTo>
                  <a:pt x="2321" y="106"/>
                  <a:pt x="2952" y="53"/>
                  <a:pt x="3583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0" name="Freeform 10"/>
          <p:cNvSpPr>
            <a:spLocks/>
          </p:cNvSpPr>
          <p:nvPr/>
        </p:nvSpPr>
        <p:spPr bwMode="auto">
          <a:xfrm>
            <a:off x="1763713" y="3500438"/>
            <a:ext cx="5761037" cy="433387"/>
          </a:xfrm>
          <a:custGeom>
            <a:avLst/>
            <a:gdLst>
              <a:gd name="T0" fmla="*/ 0 w 3629"/>
              <a:gd name="T1" fmla="*/ 433387 h 273"/>
              <a:gd name="T2" fmla="*/ 3455987 w 3629"/>
              <a:gd name="T3" fmla="*/ 288925 h 273"/>
              <a:gd name="T4" fmla="*/ 5761037 w 3629"/>
              <a:gd name="T5" fmla="*/ 0 h 2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29" h="273">
                <a:moveTo>
                  <a:pt x="0" y="273"/>
                </a:moveTo>
                <a:cubicBezTo>
                  <a:pt x="786" y="250"/>
                  <a:pt x="1572" y="227"/>
                  <a:pt x="2177" y="182"/>
                </a:cubicBezTo>
                <a:cubicBezTo>
                  <a:pt x="2782" y="137"/>
                  <a:pt x="3205" y="68"/>
                  <a:pt x="3629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1" name="Freeform 11"/>
          <p:cNvSpPr>
            <a:spLocks/>
          </p:cNvSpPr>
          <p:nvPr/>
        </p:nvSpPr>
        <p:spPr bwMode="auto">
          <a:xfrm>
            <a:off x="3924300" y="2205038"/>
            <a:ext cx="1884363" cy="4464050"/>
          </a:xfrm>
          <a:custGeom>
            <a:avLst/>
            <a:gdLst>
              <a:gd name="T0" fmla="*/ 0 w 1187"/>
              <a:gd name="T1" fmla="*/ 0 h 2812"/>
              <a:gd name="T2" fmla="*/ 1655763 w 1187"/>
              <a:gd name="T3" fmla="*/ 2232025 h 2812"/>
              <a:gd name="T4" fmla="*/ 1368425 w 1187"/>
              <a:gd name="T5" fmla="*/ 4464050 h 28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87" h="2812">
                <a:moveTo>
                  <a:pt x="0" y="0"/>
                </a:moveTo>
                <a:cubicBezTo>
                  <a:pt x="449" y="468"/>
                  <a:pt x="899" y="937"/>
                  <a:pt x="1043" y="1406"/>
                </a:cubicBezTo>
                <a:cubicBezTo>
                  <a:pt x="1187" y="1875"/>
                  <a:pt x="1024" y="2343"/>
                  <a:pt x="862" y="2812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2" name="Freeform 12"/>
          <p:cNvSpPr>
            <a:spLocks/>
          </p:cNvSpPr>
          <p:nvPr/>
        </p:nvSpPr>
        <p:spPr bwMode="auto">
          <a:xfrm>
            <a:off x="4427538" y="2205038"/>
            <a:ext cx="2052637" cy="4392612"/>
          </a:xfrm>
          <a:custGeom>
            <a:avLst/>
            <a:gdLst>
              <a:gd name="T0" fmla="*/ 0 w 1293"/>
              <a:gd name="T1" fmla="*/ 0 h 2767"/>
              <a:gd name="T2" fmla="*/ 1800225 w 1293"/>
              <a:gd name="T3" fmla="*/ 2087562 h 2767"/>
              <a:gd name="T4" fmla="*/ 1512887 w 1293"/>
              <a:gd name="T5" fmla="*/ 4392612 h 27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93" h="2767">
                <a:moveTo>
                  <a:pt x="0" y="0"/>
                </a:moveTo>
                <a:cubicBezTo>
                  <a:pt x="487" y="427"/>
                  <a:pt x="975" y="854"/>
                  <a:pt x="1134" y="1315"/>
                </a:cubicBezTo>
                <a:cubicBezTo>
                  <a:pt x="1293" y="1776"/>
                  <a:pt x="1123" y="2271"/>
                  <a:pt x="953" y="2767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5292725" y="3716338"/>
            <a:ext cx="1008063" cy="792162"/>
          </a:xfrm>
          <a:custGeom>
            <a:avLst/>
            <a:gdLst>
              <a:gd name="T0" fmla="*/ 0 w 635"/>
              <a:gd name="T1" fmla="*/ 73025 h 499"/>
              <a:gd name="T2" fmla="*/ 574675 w 635"/>
              <a:gd name="T3" fmla="*/ 0 h 499"/>
              <a:gd name="T4" fmla="*/ 1008063 w 635"/>
              <a:gd name="T5" fmla="*/ 720725 h 499"/>
              <a:gd name="T6" fmla="*/ 358775 w 635"/>
              <a:gd name="T7" fmla="*/ 792162 h 499"/>
              <a:gd name="T8" fmla="*/ 0 w 635"/>
              <a:gd name="T9" fmla="*/ 73025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5" h="499">
                <a:moveTo>
                  <a:pt x="0" y="46"/>
                </a:moveTo>
                <a:lnTo>
                  <a:pt x="362" y="0"/>
                </a:lnTo>
                <a:lnTo>
                  <a:pt x="635" y="454"/>
                </a:lnTo>
                <a:lnTo>
                  <a:pt x="226" y="499"/>
                </a:lnTo>
                <a:lnTo>
                  <a:pt x="0" y="4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6815" name="AutoShape 15"/>
          <p:cNvSpPr>
            <a:spLocks noChangeArrowheads="1"/>
          </p:cNvSpPr>
          <p:nvPr/>
        </p:nvSpPr>
        <p:spPr bwMode="auto">
          <a:xfrm>
            <a:off x="2987675" y="620713"/>
            <a:ext cx="3097213" cy="720725"/>
          </a:xfrm>
          <a:prstGeom prst="wedgeRectCallout">
            <a:avLst>
              <a:gd name="adj1" fmla="val 45079"/>
              <a:gd name="adj2" fmla="val 448019"/>
            </a:avLst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/>
              <a:t>ОТВЕТ</a:t>
            </a:r>
          </a:p>
          <a:p>
            <a:pPr algn="ctr">
              <a:defRPr/>
            </a:pPr>
            <a:r>
              <a:rPr lang="ru-RU" altLang="ru-RU"/>
              <a:t>ТОЧКА   </a:t>
            </a: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 animBg="1"/>
      <p:bldP spid="76810" grpId="0" animBg="1"/>
      <p:bldP spid="76811" grpId="0" animBg="1"/>
      <p:bldP spid="76812" grpId="0" animBg="1"/>
      <p:bldP spid="76814" grpId="0" animBg="1"/>
      <p:bldP spid="768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Какой буквой на карте Европы обозначена точка, имеющая географические координаты 55° с.ш. и  10° з.д.?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 </a:t>
            </a:r>
          </a:p>
          <a:p>
            <a:pPr eaLnBrk="1" hangingPunct="1"/>
            <a:r>
              <a:rPr lang="ru-RU" altLang="ru-RU" smtClean="0"/>
              <a:t>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349500"/>
            <a:ext cx="45370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План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44" name="Picture 5" descr="0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205038"/>
            <a:ext cx="7812087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Классификация карт</a:t>
            </a:r>
          </a:p>
        </p:txBody>
      </p:sp>
      <p:sp>
        <p:nvSpPr>
          <p:cNvPr id="11267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600" smtClean="0"/>
              <a:t>Карты выполняются в масштабах 1:10 000, 1:50 000, 1:100 000 и мельче; планы строятся в более крупных масштабах: </a:t>
            </a:r>
            <a:r>
              <a:rPr lang="ru-RU" altLang="ru-RU" sz="1600" b="1" smtClean="0"/>
              <a:t>1:100, </a:t>
            </a:r>
            <a:r>
              <a:rPr lang="ru-RU" altLang="ru-RU" sz="1600" smtClean="0"/>
              <a:t>1:500, 1:1000, 1:2000, 1:5000 и реже 1:10 000.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600" smtClean="0"/>
              <a:t>В зависимости от масштаба карты условно делятся на </a:t>
            </a:r>
            <a:r>
              <a:rPr lang="ru-RU" altLang="ru-RU" sz="1600" b="1" i="1" smtClean="0"/>
              <a:t>крупномасштабные </a:t>
            </a:r>
            <a:r>
              <a:rPr lang="ru-RU" altLang="ru-RU" sz="1600" b="1" smtClean="0"/>
              <a:t>—■ от 1:10 000 до 1:100 000, </a:t>
            </a:r>
            <a:r>
              <a:rPr lang="ru-RU" altLang="ru-RU" sz="1600" b="1" i="1" smtClean="0"/>
              <a:t>среднемасштабные</a:t>
            </a:r>
            <a:r>
              <a:rPr lang="ru-RU" altLang="ru-RU" sz="1600" smtClean="0"/>
              <a:t>— от 1:200 000 до 1:1 000 000 и  </a:t>
            </a:r>
            <a:r>
              <a:rPr lang="ru-RU" altLang="ru-RU" sz="1600" i="1" smtClean="0"/>
              <a:t>мелкомасштабные </a:t>
            </a:r>
            <a:r>
              <a:rPr lang="ru-RU" altLang="ru-RU" sz="1600" smtClean="0"/>
              <a:t>—мельче 1:1 000 000.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600" smtClean="0"/>
              <a:t>Карты масштабов мельче 1:1 000 000 называются </a:t>
            </a:r>
            <a:r>
              <a:rPr lang="ru-RU" altLang="ru-RU" sz="1600" b="1" i="1" smtClean="0"/>
              <a:t>обзорными, </a:t>
            </a:r>
            <a:r>
              <a:rPr lang="ru-RU" altLang="ru-RU" sz="1600" smtClean="0"/>
              <a:t>а масштабов 1:200 000 — </a:t>
            </a:r>
            <a:r>
              <a:rPr lang="ru-RU" altLang="ru-RU" sz="1600" b="1" smtClean="0"/>
              <a:t>1:1 </a:t>
            </a:r>
            <a:r>
              <a:rPr lang="ru-RU" altLang="ru-RU" sz="1600" smtClean="0"/>
              <a:t>000 000 — </a:t>
            </a:r>
            <a:r>
              <a:rPr lang="ru-RU" altLang="ru-RU" sz="1600" b="1" i="1" smtClean="0"/>
              <a:t>обзорно-топографическими; </a:t>
            </a:r>
            <a:r>
              <a:rPr lang="ru-RU" altLang="ru-RU" sz="1600" smtClean="0"/>
              <a:t>они составляются по картам более крупных масштабов.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600" smtClean="0"/>
              <a:t>Крупномасштабные карты называются </a:t>
            </a:r>
            <a:r>
              <a:rPr lang="ru-RU" altLang="ru-RU" sz="1600" b="1" i="1" smtClean="0"/>
              <a:t>топографическими </a:t>
            </a:r>
            <a:r>
              <a:rPr lang="ru-RU" altLang="ru-RU" sz="1600" smtClean="0"/>
              <a:t>и составляются по результатам топографических съемок территорий. Топографические карты имеют многоцелевое назначение и характеризуются детальностью изображения всех элементов местности. Этим они отли­чаются от карт </a:t>
            </a:r>
            <a:r>
              <a:rPr lang="ru-RU" altLang="ru-RU" sz="1600" b="1" i="1" smtClean="0"/>
              <a:t>специального назначения, </a:t>
            </a:r>
            <a:r>
              <a:rPr lang="ru-RU" altLang="ru-RU" sz="1600" smtClean="0"/>
              <a:t>на которых особо выделяется один или несколько элементов (административные, почвенные, геологические и т. п.), тогда как остальные элементы представлены схематично либо вообще отсутствуют.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415</TotalTime>
  <Words>588</Words>
  <Application>Microsoft Office PowerPoint</Application>
  <PresentationFormat>Экран (4:3)</PresentationFormat>
  <Paragraphs>69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Tahoma</vt:lpstr>
      <vt:lpstr>Arial</vt:lpstr>
      <vt:lpstr>Wingdings</vt:lpstr>
      <vt:lpstr>Calibri</vt:lpstr>
      <vt:lpstr>Палитра</vt:lpstr>
      <vt:lpstr>        Глобус, географическая карта и план местности </vt:lpstr>
      <vt:lpstr>Содержание ЕГЭ</vt:lpstr>
      <vt:lpstr>Глобус, географическая карта и план местности</vt:lpstr>
      <vt:lpstr>Определение положения точек земной поверхности</vt:lpstr>
      <vt:lpstr>Слайд 5</vt:lpstr>
      <vt:lpstr>Слайд 6</vt:lpstr>
      <vt:lpstr>Какой буквой на карте Европы обозначена точка, имеющая географические координаты 55° с.ш. и  10° з.д.?</vt:lpstr>
      <vt:lpstr>План</vt:lpstr>
      <vt:lpstr>Классификация карт</vt:lpstr>
      <vt:lpstr>Масштаб     1 : М</vt:lpstr>
      <vt:lpstr>Линейный масштаб</vt:lpstr>
      <vt:lpstr>Определите по карте расстояние на местности по прямой от точки А до родника, расположенного на левом берегу реки Андога. </vt:lpstr>
      <vt:lpstr>Слайд 13</vt:lpstr>
      <vt:lpstr>Условные знаки</vt:lpstr>
      <vt:lpstr>Азимутом является горизонтальный угол между направлением меридиана и направлением линии. </vt:lpstr>
      <vt:lpstr>Слайд 16</vt:lpstr>
      <vt:lpstr>Слайд 17</vt:lpstr>
      <vt:lpstr>Слайд 18</vt:lpstr>
      <vt:lpstr>Определите по карте азимут, по которому надо идти от точки В до родника, расположенного на левом берегу реки Андога. </vt:lpstr>
      <vt:lpstr>Совокупность неровностей поверхности Земли называется рельефом местности</vt:lpstr>
      <vt:lpstr>Изображение рельефа местности горизонталями</vt:lpstr>
      <vt:lpstr>Профиль - изображение вертикального разреза местности по заданному направлению. Профиль характеризует рельеф по линии местности. </vt:lpstr>
      <vt:lpstr>Слайд 23</vt:lpstr>
      <vt:lpstr>Слайд 24</vt:lpstr>
      <vt:lpstr>Постройте профиль рельефа местности по линии А – В, используя горизонтальный масштаб – в 1 см 50 м и вертикальный масштаб – в 1 см 10 м. Укажите на профиле знаком «Х» положение отдельно стоящего здания. </vt:lpstr>
      <vt:lpstr>Профиль</vt:lpstr>
      <vt:lpstr>Оцените, какой из участков, обозначенных на карте цифрами 1, 2 и 3,  наиболее подходит для тренировок школьной горнолыжной секции. Для обоснования своего ответа приведите два довода. </vt:lpstr>
      <vt:lpstr>Поясное время</vt:lpstr>
      <vt:lpstr>Слайд 29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Victor</dc:creator>
  <cp:lastModifiedBy>Mihaylova.md</cp:lastModifiedBy>
  <cp:revision>29</cp:revision>
  <dcterms:created xsi:type="dcterms:W3CDTF">2009-03-01T01:59:52Z</dcterms:created>
  <dcterms:modified xsi:type="dcterms:W3CDTF">2018-04-09T13:35:05Z</dcterms:modified>
</cp:coreProperties>
</file>