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64" r:id="rId8"/>
    <p:sldId id="265" r:id="rId9"/>
    <p:sldId id="261" r:id="rId10"/>
    <p:sldId id="262" r:id="rId11"/>
    <p:sldId id="272" r:id="rId12"/>
    <p:sldId id="273" r:id="rId13"/>
    <p:sldId id="26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0" autoAdjust="0"/>
    <p:restoredTop sz="94660"/>
  </p:normalViewPr>
  <p:slideViewPr>
    <p:cSldViewPr>
      <p:cViewPr varScale="1">
        <p:scale>
          <a:sx n="103" d="100"/>
          <a:sy n="10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b="0">
                <a:latin typeface="Times New Roman" pitchFamily="18" charset="0"/>
                <a:cs typeface="Arial" pitchFamily="34" charset="-7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Times New Roman" pitchFamily="18" charset="0"/>
                <a:cs typeface="Arial" pitchFamily="34" charset="-78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  <a:cs typeface="Arial" pitchFamily="34" charset="-78"/>
                </a:endParaRPr>
              </a:p>
            </p:txBody>
          </p:sp>
        </p:grpSp>
      </p:grpSp>
      <p:sp>
        <p:nvSpPr>
          <p:cNvPr id="819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DC02-CF31-4F69-828B-4B6A772CD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45FC-FBDB-4CEB-8E4B-F176883DF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3D2E4-0E2B-4E52-BF83-CE5A399C3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9FA56-F3DF-4CA7-B629-89B4D427D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5FDEA-BEBB-4149-A3C8-4467F40A5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C021-E73F-4A26-89DE-5DF926B92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34FD5-978B-46D4-8FFD-924591AB9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EB31-EF0B-4613-A7D9-77873F673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7160F-BA2B-4EE8-AFC3-105788C85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5FD2-0DAE-42AC-8316-105BD4EAD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3C625-FFDD-43E8-AC58-D7BDB759A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pitchFamily="34" charset="-78"/>
                <a:cs typeface="Arial" pitchFamily="34" charset="-7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itchFamily="34" charset="0"/>
                <a:cs typeface="Arial" pitchFamily="34" charset="-78"/>
              </a:defRPr>
            </a:lvl1pPr>
          </a:lstStyle>
          <a:p>
            <a:pPr>
              <a:defRPr/>
            </a:pPr>
            <a:fld id="{A0011651-E07E-4315-8D72-BB41C1662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b="0">
                <a:latin typeface="Times New Roman" pitchFamily="18" charset="0"/>
                <a:cs typeface="Arial" pitchFamily="34" charset="-78"/>
              </a:endParaRPr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Times New Roman" pitchFamily="18" charset="0"/>
                <a:cs typeface="Arial" pitchFamily="34" charset="-78"/>
              </a:endParaRPr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hlink"/>
                </a:solidFill>
                <a:latin typeface="Arial" pitchFamily="34" charset="-78"/>
                <a:cs typeface="Arial" pitchFamily="34" charset="-78"/>
              </a:endParaRPr>
            </a:p>
          </p:txBody>
        </p:sp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hlink"/>
                </a:solidFill>
                <a:latin typeface="Arial" pitchFamily="34" charset="-78"/>
                <a:cs typeface="Arial" pitchFamily="34" charset="-78"/>
              </a:endParaRPr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accent2"/>
                </a:solidFill>
                <a:latin typeface="Arial" pitchFamily="34" charset="-78"/>
                <a:cs typeface="Arial" pitchFamily="34" charset="-78"/>
              </a:endParaRP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hlink"/>
                </a:solidFill>
                <a:latin typeface="Arial" pitchFamily="34" charset="-78"/>
                <a:cs typeface="Arial" pitchFamily="34" charset="-78"/>
              </a:endParaRPr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>
                <a:latin typeface="Times New Roman" pitchFamily="18" charset="0"/>
                <a:cs typeface="Arial" pitchFamily="34" charset="-78"/>
              </a:endParaRP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accent2"/>
                </a:solidFill>
                <a:latin typeface="Arial" pitchFamily="34" charset="-78"/>
                <a:cs typeface="Arial" pitchFamily="34" charset="-78"/>
              </a:endParaRPr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accent2"/>
                </a:solidFill>
                <a:latin typeface="Arial" pitchFamily="34" charset="-78"/>
                <a:cs typeface="Arial" pitchFamily="34" charset="-78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-78"/>
                <a:cs typeface="Arial" pitchFamily="34" charset="-78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-78"/>
          <a:cs typeface="Arial" pitchFamily="34" charset="-7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ril.msa.ru/procedures/archive.htm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uchim.net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1.png"/><Relationship Id="rId4" Type="http://schemas.openxmlformats.org/officeDocument/2006/relationships/hyperlink" Target="http://uchim.net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hyperlink" Target="http://uchim.net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.wikipedia.org/wiki/%D0%98%D0%B7%D0%BE%D0%B1%D1%80%D0%B0%D0%B6%D0%B5%D0%BD%D0%B8%D0%B5:Nuclear_reaction_Li6-d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06738" y="2659063"/>
            <a:ext cx="5884862" cy="1379537"/>
          </a:xfrm>
        </p:spPr>
        <p:txBody>
          <a:bodyPr/>
          <a:lstStyle/>
          <a:p>
            <a:pPr eaLnBrk="1" hangingPunct="1"/>
            <a:r>
              <a:rPr lang="ru-RU" sz="2900" dirty="0" smtClean="0"/>
              <a:t>Презентация по физике: «Ядерные реакции. Ядерный реактор</a:t>
            </a:r>
            <a:r>
              <a:rPr lang="ru-RU" sz="2900" dirty="0" smtClean="0"/>
              <a:t>»</a:t>
            </a:r>
            <a:endParaRPr lang="ru-RU" sz="29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85852" y="4714875"/>
            <a:ext cx="6929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0" dirty="0" err="1"/>
              <a:t>Барнев</a:t>
            </a:r>
            <a:r>
              <a:rPr lang="ru-RU" sz="1800" b="0" dirty="0"/>
              <a:t> Александр Николаевич,</a:t>
            </a:r>
            <a:br>
              <a:rPr lang="ru-RU" sz="1800" b="0" dirty="0"/>
            </a:br>
            <a:r>
              <a:rPr lang="ru-RU" sz="1800" b="0" dirty="0"/>
              <a:t>учитель физики, МБОУ «</a:t>
            </a:r>
            <a:r>
              <a:rPr lang="ru-RU" sz="1800" b="0" dirty="0" err="1"/>
              <a:t>Кощинская</a:t>
            </a:r>
            <a:r>
              <a:rPr lang="ru-RU" sz="1800" b="0" dirty="0"/>
              <a:t> СОШ»</a:t>
            </a:r>
            <a:br>
              <a:rPr lang="ru-RU" sz="1800" b="0" dirty="0"/>
            </a:br>
            <a:r>
              <a:rPr lang="ru-RU" sz="1800" b="0" dirty="0"/>
              <a:t>Смоленский район, Смоленская область</a:t>
            </a:r>
          </a:p>
          <a:p>
            <a:pPr algn="ctr"/>
            <a:r>
              <a:rPr lang="ru-RU" sz="1800" b="1" dirty="0"/>
              <a:t>УМК «Физика. </a:t>
            </a:r>
            <a:r>
              <a:rPr lang="ru-RU" sz="1800" b="1" smtClean="0"/>
              <a:t>9 </a:t>
            </a:r>
            <a:r>
              <a:rPr lang="ru-RU" sz="1800" b="1" dirty="0"/>
              <a:t>класс» А. В. </a:t>
            </a:r>
            <a:r>
              <a:rPr lang="ru-RU" sz="1800" b="1" dirty="0" err="1"/>
              <a:t>Перышкина</a:t>
            </a:r>
            <a:endParaRPr lang="ru-RU" sz="1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Применение ядерных реакций.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Область применения ядерных реакций очень обширна. В настоящее время ядерные реакции применяются в следующих областях деятельности человечества:</a:t>
            </a:r>
            <a:br>
              <a:rPr lang="ru-RU" sz="2400" smtClean="0"/>
            </a:br>
            <a:r>
              <a:rPr lang="ru-RU" smtClean="0"/>
              <a:t>Энергетика                Военная сфера </a:t>
            </a:r>
          </a:p>
        </p:txBody>
      </p:sp>
      <p:pic>
        <p:nvPicPr>
          <p:cNvPr id="14340" name="Picture 5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076700"/>
            <a:ext cx="316865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 descr="020102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933825"/>
            <a:ext cx="352901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Применение ядерных реакций.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997200"/>
            <a:ext cx="5256212" cy="3238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Медицина</a:t>
            </a:r>
            <a:r>
              <a:rPr lang="ru-RU" sz="2400" smtClean="0"/>
              <a:t> -  </a:t>
            </a:r>
            <a:r>
              <a:rPr lang="ru-RU" sz="2000" smtClean="0"/>
              <a:t>в современной ядерной медицине для научно-исследовательских, диагностических и терапевтических целей применяют свыше 50 циклотронных радионуклидов с периодом полураспада от нескольких минут до нескольких лет. </a:t>
            </a: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628775"/>
            <a:ext cx="8135937" cy="1152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Синтез новых элементов -  </a:t>
            </a:r>
            <a:r>
              <a:rPr lang="ru-RU" sz="2000" smtClean="0"/>
              <a:t>получение новых элементов, т.к. при расщеплении или слиянии ядер получаются другие элементы таблицы Менделеева.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pic>
        <p:nvPicPr>
          <p:cNvPr id="15365" name="Picture 6" descr="юПУХБ ЛЕДХЖХМЯЙХУ ДХЮЦМНЯРХВЕЯЙХУ ХГНАПЮФЕМХ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7813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Применение ядерных реакций.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Научные исследования – ядерные реакции довольно широко применяются в научных работах в определенных сферах.</a:t>
            </a:r>
          </a:p>
        </p:txBody>
      </p:sp>
      <p:pic>
        <p:nvPicPr>
          <p:cNvPr id="16388" name="Picture 4" descr="j02150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3716338"/>
            <a:ext cx="16605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Биологическое действие.</a:t>
            </a:r>
          </a:p>
        </p:txBody>
      </p:sp>
      <p:pic>
        <p:nvPicPr>
          <p:cNvPr id="17411" name="Picture 5" descr="click?url=http%3A%2F%2F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5038"/>
            <a:ext cx="74168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Image297%20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62438" y="319246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1058863" y="17319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800" b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Биологическое действие радиоактивных излучений.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dirty="0" smtClean="0"/>
              <a:t>Радиоактивные излучения губительным образом действуют на живые клетки. Предельно допустимая за год доза для человека равна 0,05 Гр. Доза в 3 - 10 Гр, полученная за короткое время, смертельна.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Действие излучений на человека.</a:t>
            </a:r>
          </a:p>
        </p:txBody>
      </p:sp>
      <p:pic>
        <p:nvPicPr>
          <p:cNvPr id="19459" name="Picture 5" descr="less5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6408738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313" y="5000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tx2">
                    <a:satMod val="130000"/>
                  </a:schemeClr>
                </a:solidFill>
              </a:rPr>
              <a:t>Ядерный реактор</a:t>
            </a:r>
            <a:endParaRPr lang="ru-RU" sz="6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286000"/>
            <a:ext cx="58308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4"/>
          <p:cNvSpPr txBox="1">
            <a:spLocks noChangeArrowheads="1"/>
          </p:cNvSpPr>
          <p:nvPr/>
        </p:nvSpPr>
        <p:spPr bwMode="auto">
          <a:xfrm>
            <a:off x="1143000" y="142875"/>
            <a:ext cx="778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>
                <a:latin typeface="Corbel" pitchFamily="34" charset="0"/>
              </a:rPr>
              <a:t>Ядерным (или атомным) реактором </a:t>
            </a:r>
            <a:r>
              <a:rPr lang="ru-RU" sz="1800" dirty="0">
                <a:latin typeface="Corbel" pitchFamily="34" charset="0"/>
              </a:rPr>
              <a:t>называется устройство, в котором осуществляется управляемая реакция деления ядер.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1538" y="1285860"/>
            <a:ext cx="3357586" cy="16430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Ядра урана (особенно изотопа              ) наиболее эффективно захватывают медленные нейтроны.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57438" y="1785938"/>
          <a:ext cx="571500" cy="452437"/>
        </p:xfrm>
        <a:graphic>
          <a:graphicData uri="http://schemas.openxmlformats.org/presentationml/2006/ole">
            <p:oleObj spid="_x0000_s31746" name="Формула" r:id="rId3" imgW="304560" imgH="241200" progId="Equation.3">
              <p:embed/>
            </p:oleObj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214942" y="1285860"/>
            <a:ext cx="3714744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Вероятность захвата медленных нейтронов с последующим делением ядер в сотни раз больше, чем быстрых.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85875" y="4143375"/>
            <a:ext cx="7358063" cy="1357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ядерных реакторах, работающих на естественном уране, используются замедлители нейтронов для повышения коэффициенты размножения нейтронов.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500313" y="3143250"/>
            <a:ext cx="484187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58000" y="3143250"/>
            <a:ext cx="484188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Схема процессов в ядерном реакторе: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7409" name="Picture 1" descr="C:\Documents and Settings\Kostik\Мои документы\scan\20100302\img1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3116"/>
            <a:ext cx="7746834" cy="34147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Основные элементы ядерного реактора: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214282" y="1500174"/>
            <a:ext cx="307181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latin typeface="Corbel" pitchFamily="34" charset="0"/>
              </a:rPr>
              <a:t>1) ядерное горючее (          ,</a:t>
            </a:r>
          </a:p>
          <a:p>
            <a:r>
              <a:rPr lang="ru-RU" sz="1800" dirty="0">
                <a:latin typeface="Corbel" pitchFamily="34" charset="0"/>
              </a:rPr>
              <a:t>      ,        и др.);</a:t>
            </a:r>
          </a:p>
          <a:p>
            <a:r>
              <a:rPr lang="ru-RU" sz="1800" dirty="0">
                <a:latin typeface="Corbel" pitchFamily="34" charset="0"/>
              </a:rPr>
              <a:t>2) замедлитель нейтронов (тяжелая или обычная вода, графит и др.);</a:t>
            </a:r>
          </a:p>
          <a:p>
            <a:r>
              <a:rPr lang="ru-RU" sz="1800" dirty="0">
                <a:latin typeface="Corbel" pitchFamily="34" charset="0"/>
              </a:rPr>
              <a:t>3) теплоноситель для вывода энергии, образующейся при работе реактора (вода, жидкий натрий и др.);</a:t>
            </a:r>
          </a:p>
          <a:p>
            <a:r>
              <a:rPr lang="ru-RU" sz="1800" dirty="0">
                <a:latin typeface="Corbel" pitchFamily="34" charset="0"/>
              </a:rPr>
              <a:t>4) Устройство для </a:t>
            </a:r>
            <a:r>
              <a:rPr lang="ru-RU" sz="1800" dirty="0" err="1">
                <a:latin typeface="Corbel" pitchFamily="34" charset="0"/>
              </a:rPr>
              <a:t>регулиро</a:t>
            </a:r>
            <a:r>
              <a:rPr lang="ru-RU" sz="1800" dirty="0">
                <a:latin typeface="Corbel" pitchFamily="34" charset="0"/>
              </a:rPr>
              <a:t>-</a:t>
            </a:r>
          </a:p>
          <a:p>
            <a:r>
              <a:rPr lang="ru-RU" sz="1800" dirty="0" err="1">
                <a:latin typeface="Corbel" pitchFamily="34" charset="0"/>
              </a:rPr>
              <a:t>вания</a:t>
            </a:r>
            <a:r>
              <a:rPr lang="ru-RU" sz="1800" dirty="0">
                <a:latin typeface="Corbel" pitchFamily="34" charset="0"/>
              </a:rPr>
              <a:t> скорости реакции (вводимые в рабочее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14282" y="1857364"/>
          <a:ext cx="368300" cy="241300"/>
        </p:xfrm>
        <a:graphic>
          <a:graphicData uri="http://schemas.openxmlformats.org/presentationml/2006/ole">
            <p:oleObj spid="_x0000_s32770" name="Формула" r:id="rId3" imgW="368280" imgH="24120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642910" y="1857364"/>
          <a:ext cx="304800" cy="241300"/>
        </p:xfrm>
        <a:graphic>
          <a:graphicData uri="http://schemas.openxmlformats.org/presentationml/2006/ole">
            <p:oleObj spid="_x0000_s32771" name="Формула" r:id="rId4" imgW="304560" imgH="24120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2428860" y="1571612"/>
          <a:ext cx="450850" cy="285750"/>
        </p:xfrm>
        <a:graphic>
          <a:graphicData uri="http://schemas.openxmlformats.org/presentationml/2006/ole">
            <p:oleObj spid="_x0000_s32772" name="Формула" r:id="rId5" imgW="304560" imgH="241200" progId="Equation.3">
              <p:embed/>
            </p:oleObj>
          </a:graphicData>
        </a:graphic>
      </p:graphicFrame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214282" y="5072074"/>
            <a:ext cx="77866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latin typeface="Corbel" pitchFamily="34" charset="0"/>
              </a:rPr>
              <a:t>пространство реактора стержни, содержащие кадмий или бор – вещества, которые хорошо поглощают нейтроны).</a:t>
            </a:r>
          </a:p>
          <a:p>
            <a:r>
              <a:rPr lang="ru-RU" sz="1800" dirty="0">
                <a:latin typeface="Corbel" pitchFamily="34" charset="0"/>
              </a:rPr>
              <a:t>  Снаружи реактор окружают защитной оболочкой, задерживающей </a:t>
            </a: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-излучение и нейтроны. Оболочку выполняют из бетона с железным наполнителем.</a:t>
            </a:r>
            <a:endParaRPr lang="ru-RU" sz="1800" dirty="0">
              <a:latin typeface="Corbel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1142984"/>
            <a:ext cx="5857916" cy="39290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Ядерные реакции.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986463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ЯДЕРНЫЕ РЕАКЦИИ -</a:t>
            </a:r>
            <a:r>
              <a:rPr lang="ru-RU" sz="2400" dirty="0" smtClean="0"/>
              <a:t> превращения атомных ядер при взаимодействии с др. ядрами, элементарными </a:t>
            </a:r>
            <a:r>
              <a:rPr lang="ru-RU" sz="1800" dirty="0" smtClean="0"/>
              <a:t>частицами</a:t>
            </a:r>
            <a:r>
              <a:rPr lang="ru-RU" sz="2400" dirty="0" smtClean="0"/>
              <a:t> или квантами. </a:t>
            </a:r>
            <a:br>
              <a:rPr lang="ru-RU" sz="2400" dirty="0" smtClean="0"/>
            </a:br>
            <a:r>
              <a:rPr lang="ru-RU" sz="2400" dirty="0" smtClean="0"/>
              <a:t>Ядерные реакции осуществляют под действием налетающих, или бомбардирующих, частиц, которыми облучают более тяжелые ядра. Первая ядерная реакция была осуществлена Э. Резерфордом, в 1919 г. 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  <p:pic>
        <p:nvPicPr>
          <p:cNvPr id="4100" name="Picture 5" descr="Эрнст Резерф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420938"/>
            <a:ext cx="24574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Критическая масса.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071563" y="1071563"/>
            <a:ext cx="79295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Corbel" pitchFamily="34" charset="0"/>
              </a:rPr>
              <a:t>Критическая масса </a:t>
            </a:r>
            <a:r>
              <a:rPr lang="ru-RU" sz="1600" dirty="0">
                <a:latin typeface="Corbel" pitchFamily="34" charset="0"/>
              </a:rPr>
              <a:t>– наименьшая масса делящегося вещества, при которой может протекать цепная ядерная реакция.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Corbel" pitchFamily="34" charset="0"/>
              </a:rPr>
              <a:t> При малых размерах велика утечка нейтронов через поверхность активной зоны реактора (объем, в которой располагаются стержни с ураном).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Corbel" pitchFamily="34" charset="0"/>
              </a:rPr>
              <a:t> С увеличением размеров системы число ядер, участвующих в делении, растет пропорционально объему, а число нейтронов, теряемых вследствие утечки, увеличивается пропорционально площади поверхности.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86250" y="3071813"/>
            <a:ext cx="484188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1563" y="3929063"/>
            <a:ext cx="7929562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Увеличивая систему, можно достичь значений коэффициента размножения </a:t>
            </a:r>
            <a:r>
              <a:rPr lang="en-US" sz="1600" dirty="0">
                <a:latin typeface="Times New Roman"/>
                <a:cs typeface="Times New Roman"/>
              </a:rPr>
              <a:t>k</a:t>
            </a:r>
            <a:r>
              <a:rPr lang="ru-RU" sz="1600" dirty="0">
                <a:latin typeface="Times New Roman"/>
                <a:cs typeface="Times New Roman"/>
              </a:rPr>
              <a:t>=1. Система будет иметь критические размеры , если число нейтронов , потерянных вследствие захвата и утечки, равно числу нейтронов , полученных в процессе деления.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/>
                <a:cs typeface="Times New Roman"/>
              </a:rPr>
              <a:t>Критические размеры (критическая масса) определяются: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dirty="0">
                <a:latin typeface="Times New Roman"/>
                <a:cs typeface="Times New Roman"/>
              </a:rPr>
              <a:t>типом ядерного горючего;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dirty="0">
                <a:latin typeface="Times New Roman"/>
                <a:cs typeface="Times New Roman"/>
              </a:rPr>
              <a:t>замедлителем;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dirty="0">
                <a:latin typeface="Times New Roman"/>
                <a:cs typeface="Times New Roman"/>
              </a:rPr>
              <a:t>конструктивными особенностями реактора.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143000" y="357188"/>
            <a:ext cx="7786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Corbel" pitchFamily="34" charset="0"/>
              </a:rPr>
              <a:t> Управление реактором осуществляется при помощи стержней, содержащих кадмий или бор.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1285860"/>
            <a:ext cx="3357586" cy="16430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 выдвинутых из активной зоны реактора стержнях </a:t>
            </a:r>
            <a:r>
              <a:rPr lang="en-US" dirty="0">
                <a:latin typeface="Times New Roman"/>
                <a:cs typeface="Times New Roman"/>
              </a:rPr>
              <a:t>k&gt;</a:t>
            </a:r>
            <a:r>
              <a:rPr lang="ru-RU" dirty="0">
                <a:latin typeface="Times New Roman"/>
                <a:cs typeface="Times New Roman"/>
              </a:rPr>
              <a:t>1.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1285860"/>
            <a:ext cx="3357586" cy="16430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 полностью вдвинутых стержнях </a:t>
            </a:r>
            <a:r>
              <a:rPr lang="en-US" dirty="0">
                <a:latin typeface="Times New Roman"/>
                <a:cs typeface="Times New Roman"/>
              </a:rPr>
              <a:t>k&lt;</a:t>
            </a:r>
            <a:r>
              <a:rPr lang="ru-RU" dirty="0">
                <a:latin typeface="Times New Roman"/>
                <a:cs typeface="Times New Roman"/>
              </a:rPr>
              <a:t>1.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14625" y="3786188"/>
            <a:ext cx="5214938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Вдвигая стержни внутрь активной зоны, можно в любой момент времени приостановить развитие цепной реакции.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500438" y="3000375"/>
            <a:ext cx="484187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75" y="3000375"/>
            <a:ext cx="48418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7500938" y="6429375"/>
            <a:ext cx="1457325" cy="276225"/>
            <a:chOff x="7286644" y="6072206"/>
            <a:chExt cx="1457283" cy="276583"/>
          </a:xfrm>
        </p:grpSpPr>
        <p:sp>
          <p:nvSpPr>
            <p:cNvPr id="13" name="TextBox 12"/>
            <p:cNvSpPr txBox="1"/>
            <p:nvPr/>
          </p:nvSpPr>
          <p:spPr>
            <a:xfrm>
              <a:off x="7286644" y="6072206"/>
              <a:ext cx="1457283" cy="2765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1002">
              <a:schemeClr val="l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  </a:t>
              </a:r>
              <a:r>
                <a:rPr lang="en-US" sz="1200" dirty="0"/>
                <a:t>   </a:t>
              </a:r>
              <a:r>
                <a:rPr lang="en-US" sz="1200" dirty="0">
                  <a:solidFill>
                    <a:schemeClr val="tx1"/>
                  </a:solidFill>
                  <a:hlinkClick r:id="rId2"/>
                </a:rPr>
                <a:t>Uchim.net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58079" y="6134198"/>
              <a:ext cx="152396" cy="1525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1002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</p:pic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Реакторы на быстрых нейтронах: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143000" y="1643063"/>
            <a:ext cx="77866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800" dirty="0">
                <a:latin typeface="Corbel" pitchFamily="34" charset="0"/>
              </a:rPr>
              <a:t> Построены реакторы, работающие без замедлителя на быстрых нейтронах.</a:t>
            </a:r>
          </a:p>
          <a:p>
            <a:pPr>
              <a:buFont typeface="Arial" charset="0"/>
              <a:buChar char="•"/>
            </a:pPr>
            <a:r>
              <a:rPr lang="ru-RU" sz="1800" dirty="0">
                <a:latin typeface="Corbel" pitchFamily="34" charset="0"/>
              </a:rPr>
              <a:t> Вероятность деления, вызванного быстрыми нейтронами мала </a:t>
            </a:r>
          </a:p>
          <a:p>
            <a:r>
              <a:rPr lang="ru-RU" sz="1800" dirty="0">
                <a:latin typeface="Corbel" pitchFamily="34" charset="0"/>
              </a:rPr>
              <a:t>такие реакторы не могут работать на естественном уране. Реакцию можно поддерживать лишь в обогащенной смеси, содержащей не менее 15% изотопа          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858125" y="2286000"/>
            <a:ext cx="500063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00298" y="3000372"/>
          <a:ext cx="571500" cy="452438"/>
        </p:xfrm>
        <a:graphic>
          <a:graphicData uri="http://schemas.openxmlformats.org/presentationml/2006/ole">
            <p:oleObj spid="_x0000_s33794" name="Формула" r:id="rId3" imgW="304560" imgH="241200" progId="Equation.3">
              <p:embed/>
            </p:oleObj>
          </a:graphicData>
        </a:graphic>
      </p:graphicFrame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1214438" y="3429000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>
                <a:latin typeface="Corbel" pitchFamily="34" charset="0"/>
              </a:rPr>
              <a:t> Преимущество:</a:t>
            </a:r>
            <a:r>
              <a:rPr lang="ru-RU" dirty="0">
                <a:latin typeface="Corbel" pitchFamily="34" charset="0"/>
              </a:rPr>
              <a:t> при их работе образуется значительное количество плутония, который затем можно использовать в качестве ядерного топлива.</a:t>
            </a:r>
          </a:p>
          <a:p>
            <a:pPr>
              <a:buFont typeface="Arial" charset="0"/>
              <a:buChar char="•"/>
            </a:pPr>
            <a:r>
              <a:rPr lang="ru-RU" dirty="0">
                <a:latin typeface="Corbel" pitchFamily="34" charset="0"/>
              </a:rPr>
              <a:t> Эти реакторы называют </a:t>
            </a:r>
            <a:r>
              <a:rPr lang="ru-RU" b="1" dirty="0">
                <a:latin typeface="Corbel" pitchFamily="34" charset="0"/>
              </a:rPr>
              <a:t>реакторами - </a:t>
            </a:r>
            <a:r>
              <a:rPr lang="ru-RU" b="1" dirty="0" err="1">
                <a:latin typeface="Corbel" pitchFamily="34" charset="0"/>
              </a:rPr>
              <a:t>размножителями</a:t>
            </a:r>
            <a:r>
              <a:rPr lang="ru-RU" dirty="0">
                <a:latin typeface="Corbel" pitchFamily="34" charset="0"/>
              </a:rPr>
              <a:t>, так как они воспроизводят делящийся материал.</a:t>
            </a:r>
          </a:p>
        </p:txBody>
      </p:sp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7500938" y="6429375"/>
            <a:ext cx="1457325" cy="276225"/>
            <a:chOff x="7286644" y="6072206"/>
            <a:chExt cx="1457283" cy="276583"/>
          </a:xfrm>
        </p:grpSpPr>
        <p:sp>
          <p:nvSpPr>
            <p:cNvPr id="8" name="TextBox 7"/>
            <p:cNvSpPr txBox="1"/>
            <p:nvPr/>
          </p:nvSpPr>
          <p:spPr>
            <a:xfrm>
              <a:off x="7286644" y="6072206"/>
              <a:ext cx="1457283" cy="2765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1002">
              <a:schemeClr val="l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  </a:t>
              </a:r>
              <a:r>
                <a:rPr lang="en-US" sz="1200" dirty="0"/>
                <a:t>   </a:t>
              </a:r>
              <a:r>
                <a:rPr lang="en-US" sz="1200" dirty="0">
                  <a:solidFill>
                    <a:schemeClr val="tx1"/>
                  </a:solidFill>
                  <a:hlinkClick r:id="rId4"/>
                </a:rPr>
                <a:t>Uchim.net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58079" y="6134198"/>
              <a:ext cx="152396" cy="1525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1002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</p:pic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Первые ядерные реакторы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214438" y="1214438"/>
            <a:ext cx="5072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latin typeface="Corbel" pitchFamily="34" charset="0"/>
              </a:rPr>
              <a:t>Впервые цепная ядерная реакция урана была осуществлена в США коллективом ученых под руководством </a:t>
            </a:r>
            <a:r>
              <a:rPr lang="ru-RU" sz="1800" dirty="0" err="1">
                <a:latin typeface="Corbel" pitchFamily="34" charset="0"/>
              </a:rPr>
              <a:t>Энрико</a:t>
            </a:r>
            <a:r>
              <a:rPr lang="ru-RU" sz="1800" dirty="0">
                <a:latin typeface="Corbel" pitchFamily="34" charset="0"/>
              </a:rPr>
              <a:t> Ферми в декабре 1942г.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143375" y="4572000"/>
            <a:ext cx="46434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latin typeface="Corbel" pitchFamily="34" charset="0"/>
              </a:rPr>
              <a:t>В нашей стране первый ядерный реактор был запущен 25 декабря 1946 г. коллективом физиков, который возглавлял ученый Игорь Васильевич Курчатов (1903-1960).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214422"/>
            <a:ext cx="1905000" cy="2362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6715125" y="3571875"/>
            <a:ext cx="171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 err="1">
                <a:latin typeface="Corbel" pitchFamily="34" charset="0"/>
              </a:rPr>
              <a:t>Энрико</a:t>
            </a:r>
            <a:r>
              <a:rPr lang="ru-RU" sz="1800" dirty="0">
                <a:latin typeface="Corbel" pitchFamily="34" charset="0"/>
              </a:rPr>
              <a:t> Ферми (1901-1954)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14620"/>
            <a:ext cx="1657350" cy="27146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368" name="Прямоугольник 9"/>
          <p:cNvSpPr>
            <a:spLocks noChangeArrowheads="1"/>
          </p:cNvSpPr>
          <p:nvPr/>
        </p:nvSpPr>
        <p:spPr bwMode="auto">
          <a:xfrm>
            <a:off x="1214438" y="5572125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latin typeface="Corbel" pitchFamily="34" charset="0"/>
              </a:rPr>
              <a:t>Игорь Васильевич Курчатов</a:t>
            </a:r>
            <a:endParaRPr lang="en-US" sz="1800" dirty="0">
              <a:latin typeface="Gill Sans MT" pitchFamily="34" charset="0"/>
            </a:endParaRPr>
          </a:p>
          <a:p>
            <a:pPr algn="ctr"/>
            <a:r>
              <a:rPr lang="ru-RU" sz="1800" dirty="0">
                <a:latin typeface="Corbel" pitchFamily="34" charset="0"/>
              </a:rPr>
              <a:t>(1903-1960)</a:t>
            </a:r>
          </a:p>
        </p:txBody>
      </p:sp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7500938" y="6429375"/>
            <a:ext cx="1457325" cy="276225"/>
            <a:chOff x="7286644" y="6072206"/>
            <a:chExt cx="1457283" cy="276583"/>
          </a:xfrm>
        </p:grpSpPr>
        <p:sp>
          <p:nvSpPr>
            <p:cNvPr id="11" name="TextBox 10"/>
            <p:cNvSpPr txBox="1"/>
            <p:nvPr/>
          </p:nvSpPr>
          <p:spPr>
            <a:xfrm>
              <a:off x="7286644" y="6072206"/>
              <a:ext cx="1457283" cy="2765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1002">
              <a:schemeClr val="l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  </a:t>
              </a:r>
              <a:r>
                <a:rPr lang="en-US" sz="1200" dirty="0"/>
                <a:t>   </a:t>
              </a:r>
              <a:r>
                <a:rPr lang="en-US" sz="1200" dirty="0">
                  <a:solidFill>
                    <a:schemeClr val="tx1"/>
                  </a:solidFill>
                  <a:hlinkClick r:id="rId4"/>
                </a:rPr>
                <a:t>Uchim.net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58079" y="6134198"/>
              <a:ext cx="152396" cy="1525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1002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</p:pic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4818" name="Picture 2" descr="C:\Documents and Settings\Admin\Рабочий стол\САШКИНО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57364"/>
            <a:ext cx="4230879" cy="414626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Ядерные реакции.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978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Ядерные реакции сопровождаются энергетическими превращениями. </a:t>
            </a:r>
            <a:r>
              <a:rPr lang="ru-RU" sz="2800" b="1" smtClean="0"/>
              <a:t>Энергетический выход -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Q = (M</a:t>
            </a:r>
            <a:r>
              <a:rPr lang="en-US" sz="2800" baseline="-14000" smtClean="0"/>
              <a:t>p</a:t>
            </a:r>
            <a:r>
              <a:rPr lang="ru-RU" sz="2800" smtClean="0"/>
              <a:t> + M</a:t>
            </a:r>
            <a:r>
              <a:rPr lang="en-US" sz="2800" baseline="-12000" smtClean="0"/>
              <a:t>n</a:t>
            </a:r>
            <a:r>
              <a:rPr lang="ru-RU" sz="2800" smtClean="0"/>
              <a:t> – M</a:t>
            </a:r>
            <a:r>
              <a:rPr lang="ru-RU" sz="2800" baseline="-14000" smtClean="0"/>
              <a:t>я</a:t>
            </a:r>
            <a:r>
              <a:rPr lang="ru-RU" sz="2800" smtClean="0"/>
              <a:t> )c</a:t>
            </a:r>
            <a:r>
              <a:rPr lang="ru-RU" sz="2800" baseline="30000" smtClean="0"/>
              <a:t>2</a:t>
            </a:r>
            <a:r>
              <a:rPr lang="ru-RU" sz="2800" smtClean="0"/>
              <a:t> = ΔMc</a:t>
            </a:r>
            <a:r>
              <a:rPr lang="ru-RU" sz="2800" baseline="30000" smtClean="0"/>
              <a:t>2</a:t>
            </a:r>
            <a:r>
              <a:rPr lang="ru-RU" sz="2800" smtClean="0"/>
              <a:t>.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ΔM</a:t>
            </a:r>
            <a:r>
              <a:rPr lang="en-US" sz="2800" smtClean="0"/>
              <a:t> </a:t>
            </a:r>
            <a:r>
              <a:rPr lang="ru-RU" sz="2800" smtClean="0"/>
              <a:t>называется дефектом масс.</a:t>
            </a:r>
          </a:p>
        </p:txBody>
      </p:sp>
      <p:pic>
        <p:nvPicPr>
          <p:cNvPr id="5124" name="Picture 5" descr="Ядерная реакция лития-6 с дейтерием 6Li(d,α)α">
            <a:hlinkClick r:id="rId2" tooltip="Ядерная реакция лития-6 с дейтерием 6Li(d,α)α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628775"/>
            <a:ext cx="29337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Деление тяжелых ядер.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835525" cy="151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</a:t>
            </a:r>
            <a:r>
              <a:rPr lang="ru-RU" sz="2400" smtClean="0"/>
              <a:t>Реакции деления – это процесс, при котором нестабильное ядро делится на два крупных фрагмента сравнимых масс. </a:t>
            </a:r>
          </a:p>
        </p:txBody>
      </p:sp>
      <p:sp>
        <p:nvSpPr>
          <p:cNvPr id="6148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3644900"/>
            <a:ext cx="5834063" cy="3213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В 1939 году немецкими учеными О. Ганом и Ф. Штрассманом было открыто деление ядер урана. Они установили, что при бомбардировке урана нейтронами возникают элементы средней части периодической системы – радиоактивные изотопы бария,криптона.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  <p:pic>
        <p:nvPicPr>
          <p:cNvPr id="6149" name="Picture 11" descr="click?url=http%3A%2F%2Fup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844675"/>
            <a:ext cx="23812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Деление тяжелых ядер.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Уран встречается в природе в виде двух изотопов:   (99,3 %) и   (0,7 %). При бомбардировке нейтронами ядра обоих изотопов могут расщепляться на два осколка. При этом реакция деления   наиболее интенсивно идет на медленных (тепловых) нейтронах, в то время как ядра   вступают в реакцию деления только с быстрыми нейтронами с энергией порядка 1 МэВ. 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3095625" cy="287338"/>
          </a:xfrm>
        </p:spPr>
        <p:txBody>
          <a:bodyPr/>
          <a:lstStyle/>
          <a:p>
            <a:pPr eaLnBrk="1" hangingPunct="1"/>
            <a:r>
              <a:rPr lang="ru-RU" sz="4000" smtClean="0"/>
              <a:t>Деление ядер урана.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2736850" cy="467042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ru-RU" sz="2800" smtClean="0"/>
              <a:t>Радиоактивное семейство урана-235. Для каждого изотопа приведен период полураспада</a:t>
            </a:r>
          </a:p>
        </p:txBody>
      </p:sp>
      <p:pic>
        <p:nvPicPr>
          <p:cNvPr id="8196" name="Picture 5" descr="olejn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0"/>
            <a:ext cx="532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Цепные ядерные реакции.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При делении ядра урана-235, которое вызвано столкновением с нейтроном, освобождается 2 или 3 нейтрона. При благоприятных условиях эти нейтроны могут попасть в другие ядра урана и вызвать их деление. На этом этапе появятся уже от 4 до 9 нейтронов, способных вызвать новые распады ядер урана и т. д. Такой лавинообразный процесс называется </a:t>
            </a:r>
            <a:r>
              <a:rPr lang="ru-RU" sz="2800" b="1" i="1" smtClean="0"/>
              <a:t>цепной реакцией</a:t>
            </a:r>
            <a:r>
              <a:rPr lang="ru-RU" sz="2800" smtClean="0"/>
              <a:t>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2588" y="457200"/>
            <a:ext cx="2411412" cy="5708650"/>
          </a:xfrm>
        </p:spPr>
        <p:txBody>
          <a:bodyPr/>
          <a:lstStyle/>
          <a:p>
            <a:pPr eaLnBrk="1" hangingPunct="1"/>
            <a:r>
              <a:rPr lang="ru-RU" sz="3600" smtClean="0"/>
              <a:t>Схема развития</a:t>
            </a:r>
            <a:br>
              <a:rPr lang="ru-RU" sz="3600" smtClean="0"/>
            </a:br>
            <a:r>
              <a:rPr lang="ru-RU" sz="3600" smtClean="0"/>
              <a:t>цепной</a:t>
            </a:r>
            <a:br>
              <a:rPr lang="ru-RU" sz="3600" smtClean="0"/>
            </a:br>
            <a:r>
              <a:rPr lang="ru-RU" sz="3600" smtClean="0"/>
              <a:t>ядерной реакции.</a:t>
            </a:r>
          </a:p>
        </p:txBody>
      </p:sp>
      <p:pic>
        <p:nvPicPr>
          <p:cNvPr id="10243" name="Picture 4" descr="6-8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604837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Термоядерные реакции.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73238"/>
            <a:ext cx="4038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Термоядерные реакции - </a:t>
            </a:r>
            <a:r>
              <a:rPr lang="ru-RU" sz="2400" smtClean="0"/>
              <a:t> ядерные реакции между лёгкими атомными ядрами, протекающие при очень высоких температурах (выше107 К ).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005263"/>
            <a:ext cx="7416800" cy="2420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Т. р. в природных условиях протекают лишь в недрах звёзд, а для их осуществления на Земле необходимо сильно разогреть вещество ядерным взрывом, мощным газовым разрядом, гигантским импульсом лазерного излучения или бомбардировкой интенсивным пучком частиц</a:t>
            </a:r>
          </a:p>
        </p:txBody>
      </p:sp>
      <p:pic>
        <p:nvPicPr>
          <p:cNvPr id="13317" name="Picture 5" descr="sint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1628775"/>
            <a:ext cx="4824412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-78"/>
            <a:cs typeface="Arial" pitchFamily="34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-78"/>
            <a:cs typeface="Arial" pitchFamily="34" charset="-78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134</TotalTime>
  <Words>838</Words>
  <Application>Microsoft Office PowerPoint</Application>
  <PresentationFormat>Экран (4:3)</PresentationFormat>
  <Paragraphs>78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Пиксел</vt:lpstr>
      <vt:lpstr>Формула</vt:lpstr>
      <vt:lpstr>Презентация по физике: «Ядерные реакции. Ядерный реактор»</vt:lpstr>
      <vt:lpstr>Ядерные реакции.</vt:lpstr>
      <vt:lpstr>Ядерные реакции.</vt:lpstr>
      <vt:lpstr>Деление тяжелых ядер.</vt:lpstr>
      <vt:lpstr>Деление тяжелых ядер.</vt:lpstr>
      <vt:lpstr>Деление ядер урана.</vt:lpstr>
      <vt:lpstr>Цепные ядерные реакции.</vt:lpstr>
      <vt:lpstr>Схема развития цепной ядерной реакции.</vt:lpstr>
      <vt:lpstr>Термоядерные реакции.</vt:lpstr>
      <vt:lpstr>Применение ядерных реакций.</vt:lpstr>
      <vt:lpstr>Применение ядерных реакций.</vt:lpstr>
      <vt:lpstr>Применение ядерных реакций.</vt:lpstr>
      <vt:lpstr>Биологическое действие.</vt:lpstr>
      <vt:lpstr>Биологическое действие радиоактивных излучений.</vt:lpstr>
      <vt:lpstr>Действие излучений на человека.</vt:lpstr>
      <vt:lpstr>Ядерный реактор</vt:lpstr>
      <vt:lpstr>Слайд 17</vt:lpstr>
      <vt:lpstr>Схема процессов в ядерном реакторе:</vt:lpstr>
      <vt:lpstr>Основные элементы ядерного реактора:</vt:lpstr>
      <vt:lpstr>Критическая масса.</vt:lpstr>
      <vt:lpstr>Слайд 21</vt:lpstr>
      <vt:lpstr>Реакторы на быстрых нейтронах:</vt:lpstr>
      <vt:lpstr>Первые ядерные реакторы</vt:lpstr>
      <vt:lpstr>Спасибо за внимание!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физике: «Ядерные реакции и реагенты. Применение и биологическая роль».</dc:title>
  <dc:creator>Customer</dc:creator>
  <cp:lastModifiedBy>zolotuhina</cp:lastModifiedBy>
  <cp:revision>8</cp:revision>
  <dcterms:created xsi:type="dcterms:W3CDTF">2008-05-01T15:24:22Z</dcterms:created>
  <dcterms:modified xsi:type="dcterms:W3CDTF">2013-07-17T10:43:50Z</dcterms:modified>
</cp:coreProperties>
</file>