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8900"/>
    <a:srgbClr val="00823B"/>
    <a:srgbClr val="00B451"/>
    <a:srgbClr val="FF3300"/>
    <a:srgbClr val="660033"/>
    <a:srgbClr val="993366"/>
    <a:srgbClr val="FF9933"/>
    <a:srgbClr val="FF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6" autoAdjust="0"/>
    <p:restoredTop sz="94660"/>
  </p:normalViewPr>
  <p:slideViewPr>
    <p:cSldViewPr>
      <p:cViewPr varScale="1">
        <p:scale>
          <a:sx n="118" d="100"/>
          <a:sy n="118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301587301587241E-2"/>
          <c:y val="6.7146282973621144E-2"/>
          <c:w val="0.63174603174603172"/>
          <c:h val="0.793764988009592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нефть</c:v>
                </c:pt>
              </c:strCache>
            </c:strRef>
          </c:tx>
          <c:spPr>
            <a:solidFill>
              <a:schemeClr val="accent1"/>
            </a:solidFill>
            <a:ln w="16863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пр. газ</c:v>
                </c:pt>
              </c:strCache>
            </c:strRef>
          </c:tx>
          <c:spPr>
            <a:solidFill>
              <a:schemeClr val="accent2"/>
            </a:solidFill>
            <a:ln w="16863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кам. уголь</c:v>
                </c:pt>
              </c:strCache>
            </c:strRef>
          </c:tx>
          <c:spPr>
            <a:solidFill>
              <a:schemeClr val="hlink"/>
            </a:solidFill>
            <a:ln w="16863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бур. уголь</c:v>
                </c:pt>
              </c:strCache>
            </c:strRef>
          </c:tx>
          <c:spPr>
            <a:solidFill>
              <a:schemeClr val="folHlink"/>
            </a:solidFill>
            <a:ln w="16863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3">
                  <c:v>0.5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торф</c:v>
                </c:pt>
              </c:strCache>
            </c:strRef>
          </c:tx>
          <c:spPr>
            <a:solidFill>
              <a:schemeClr val="bg2"/>
            </a:solidFill>
            <a:ln w="16863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4">
                  <c:v>0.3000000000000001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сух. дрова</c:v>
                </c:pt>
              </c:strCache>
            </c:strRef>
          </c:tx>
          <c:spPr>
            <a:solidFill>
              <a:schemeClr val="tx2"/>
            </a:solidFill>
            <a:ln w="16863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5">
                  <c:v>1.4999999999999998E-2</c:v>
                </c:pt>
              </c:numCache>
            </c:numRef>
          </c:val>
        </c:ser>
        <c:gapDepth val="0"/>
        <c:shape val="box"/>
        <c:axId val="96805248"/>
        <c:axId val="96806784"/>
        <c:axId val="0"/>
      </c:bar3DChart>
      <c:catAx>
        <c:axId val="96805248"/>
        <c:scaling>
          <c:orientation val="minMax"/>
        </c:scaling>
        <c:axPos val="b"/>
        <c:numFmt formatCode="General" sourceLinked="1"/>
        <c:tickLblPos val="low"/>
        <c:spPr>
          <a:ln w="42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806784"/>
        <c:crosses val="autoZero"/>
        <c:auto val="1"/>
        <c:lblAlgn val="ctr"/>
        <c:lblOffset val="100"/>
        <c:tickLblSkip val="1"/>
        <c:tickMarkSkip val="1"/>
      </c:catAx>
      <c:valAx>
        <c:axId val="96806784"/>
        <c:scaling>
          <c:orientation val="minMax"/>
        </c:scaling>
        <c:axPos val="l"/>
        <c:majorGridlines>
          <c:spPr>
            <a:ln w="421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805248"/>
        <c:crosses val="autoZero"/>
        <c:crossBetween val="between"/>
      </c:valAx>
      <c:spPr>
        <a:noFill/>
        <a:ln w="33727">
          <a:noFill/>
        </a:ln>
      </c:spPr>
    </c:plotArea>
    <c:legend>
      <c:legendPos val="r"/>
      <c:layout>
        <c:manualLayout>
          <c:xMode val="edge"/>
          <c:yMode val="edge"/>
          <c:x val="0.73650793650793667"/>
          <c:y val="0.24700239808153487"/>
          <c:w val="0.25714285714285734"/>
          <c:h val="0.50599520383693042"/>
        </c:manualLayout>
      </c:layout>
      <c:spPr>
        <a:noFill/>
        <a:ln w="4216">
          <a:solidFill>
            <a:schemeClr val="tx1"/>
          </a:solidFill>
          <a:prstDash val="solid"/>
        </a:ln>
      </c:spPr>
      <c:txPr>
        <a:bodyPr/>
        <a:lstStyle/>
        <a:p>
          <a:pPr>
            <a:defRPr sz="21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205F-7E27-4A60-BAC9-6E6C05ED8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1B3D-2998-48FD-BA86-B548AE38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81DD-F433-41CB-97C5-22361D206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8056-E4DA-47E5-BFCE-6B58900E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9EB5-F46D-4557-8B48-41328068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0E94-E50A-4BE1-B32A-E36F7C1E7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888A-8A05-4F91-B51C-B8C2AEC99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775A-B2A4-4F77-9CD0-7720F83CF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C21E-5699-4022-8238-4D4013663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C2AA-73CC-41A0-98CF-E4401D043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8E44-F9D5-4FEC-A5C2-6FA58EAE5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5BB8-20A9-4599-8E33-F7D992969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390B1A-00D4-435A-AA35-AA3D88197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rev="1">
        <p:tmplLst>
          <p:tmpl lvl="1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365625"/>
            <a:ext cx="7772400" cy="1470025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Если техника – сердце экономики, </a:t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то топливо – её кровь и сила. </a:t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К. </a:t>
            </a:r>
            <a:r>
              <a:rPr lang="ru-RU" sz="3200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Бенц</a:t>
            </a:r>
            <a:endParaRPr lang="ru-RU" sz="320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84984"/>
            <a:ext cx="6872287" cy="1008112"/>
          </a:xfrm>
        </p:spPr>
        <p:txBody>
          <a:bodyPr/>
          <a:lstStyle/>
          <a:p>
            <a:pPr eaLnBrk="1" hangingPunct="1"/>
            <a:r>
              <a:rPr lang="ru-RU" sz="4800" dirty="0" smtClean="0">
                <a:latin typeface="Cambria" pitchFamily="18" charset="0"/>
              </a:rPr>
              <a:t>  </a:t>
            </a:r>
            <a:r>
              <a:rPr lang="ru-RU" sz="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ТЭК</a:t>
            </a:r>
          </a:p>
          <a:p>
            <a:pPr eaLnBrk="1" hangingPunct="1"/>
            <a:endParaRPr lang="ru-RU" sz="60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endParaRPr lang="ru-RU" sz="60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86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6872287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mbria" pitchFamily="18" charset="0"/>
              </a:rPr>
              <a:t> </a:t>
            </a:r>
            <a:r>
              <a:rPr lang="ru-RU" sz="55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ТОПЛИВНО-ЭНЕРГИТИЧЕСКИЙ КОМПЛЕКС</a:t>
            </a:r>
            <a:endParaRPr kumimoji="0" lang="ru-RU" sz="5500" b="1" i="0" u="none" strike="noStrike" kern="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Калорийность топлива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0188" y="1679575"/>
          <a:ext cx="8539162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BE0E3"/>
          </a:solidFill>
        </p:spPr>
        <p:txBody>
          <a:bodyPr/>
          <a:lstStyle/>
          <a:p>
            <a:pPr eaLnBrk="1" hangingPunct="1"/>
            <a:r>
              <a:rPr lang="ru-RU" smtClean="0"/>
              <a:t>Проблемы комплекса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1. Добыча и производство энергии дорожает. Объясните, почему?</a:t>
            </a:r>
          </a:p>
          <a:p>
            <a:pPr eaLnBrk="1" hangingPunct="1"/>
            <a:r>
              <a:rPr lang="ru-RU" smtClean="0">
                <a:solidFill>
                  <a:srgbClr val="993366"/>
                </a:solidFill>
              </a:rPr>
              <a:t>2. Рост затрат на транспортировку. Ваши предложения по объяснению этого явления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>
                <a:solidFill>
                  <a:srgbClr val="660033"/>
                </a:solidFill>
              </a:rPr>
              <a:t>3. Как связана экология и ТЭК?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/>
              <a:t>Можно ли выйти из проблем комплекса без потерь?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>
            <a:pattFill prst="ltHorz">
              <a:fgClr>
                <a:schemeClr val="tx1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eaLnBrk="1" hangingPunct="1"/>
            <a:r>
              <a:rPr lang="ru-RU" sz="2800" smtClean="0"/>
              <a:t>Энергосберегающая технология – 38%</a:t>
            </a:r>
          </a:p>
          <a:p>
            <a:pPr eaLnBrk="1" hangingPunct="1"/>
            <a:r>
              <a:rPr lang="ru-RU" sz="2800" smtClean="0"/>
              <a:t>Утепление зданий и систем подачи энергии – 50 – 55 млн.т. у.т.(экономии)</a:t>
            </a:r>
          </a:p>
          <a:p>
            <a:pPr eaLnBrk="1" hangingPunct="1"/>
            <a:r>
              <a:rPr lang="ru-RU" sz="2800" smtClean="0"/>
              <a:t>Глубокая переработка сырья и энергоресурсов – нефть перерабатывается на 46% в России, а в Японии на 98%</a:t>
            </a:r>
          </a:p>
          <a:p>
            <a:pPr eaLnBrk="1" hangingPunct="1"/>
            <a:r>
              <a:rPr lang="ru-RU" sz="2800" smtClean="0"/>
              <a:t>Энергетическая грамотность населения – до 45% потреблённой энергии потрачено в пустую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Самоподготовка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cs typeface="Arial" charset="0"/>
              </a:rPr>
              <a:t>§</a:t>
            </a:r>
            <a:r>
              <a:rPr lang="ru-RU" dirty="0" smtClean="0">
                <a:solidFill>
                  <a:schemeClr val="bg2"/>
                </a:solidFill>
                <a:cs typeface="Arial" charset="0"/>
              </a:rPr>
              <a:t> 21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bg2"/>
                </a:solidFill>
                <a:cs typeface="Arial" charset="0"/>
              </a:rPr>
              <a:t>Подготовить информацию о видах и способах энергосбережения.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bg2"/>
                </a:solidFill>
                <a:cs typeface="Arial" charset="0"/>
              </a:rPr>
              <a:t>Выбрать тему к конкурсу экологических листовок: «Россия – мой дом», «Спасём природу», «Я и мир вокруг меня».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bg2"/>
                </a:solidFill>
                <a:cs typeface="Arial" charset="0"/>
              </a:rPr>
              <a:t>Формат А4 – А3. Подведение итогов по взводам и ротам во 2-й четверти.   </a:t>
            </a:r>
            <a:endParaRPr lang="en-US" dirty="0" smtClean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Полотно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99"/>
                </a:solidFill>
              </a:rPr>
              <a:t>Топливно-энергетический комплекс России</a:t>
            </a:r>
          </a:p>
        </p:txBody>
      </p:sp>
      <p:sp>
        <p:nvSpPr>
          <p:cNvPr id="5123" name="Rectangle 3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dirty="0" smtClean="0"/>
              <a:t>ТЭК – это совокупность отраслей, связанных с производством и распределением энергии в её различных видах и формах.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996633"/>
                </a:solidFill>
              </a:rPr>
              <a:t>Роль ТЭКа в современной России</a:t>
            </a:r>
          </a:p>
        </p:txBody>
      </p:sp>
      <p:sp>
        <p:nvSpPr>
          <p:cNvPr id="6147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823B"/>
                </a:solidFill>
              </a:rPr>
              <a:t>От него зависит?</a:t>
            </a:r>
          </a:p>
          <a:p>
            <a:pPr eaLnBrk="1" hangingPunct="1"/>
            <a:r>
              <a:rPr lang="ru-RU" dirty="0" smtClean="0">
                <a:solidFill>
                  <a:srgbClr val="00823B"/>
                </a:solidFill>
              </a:rPr>
              <a:t>Почему ТЭК является основным поставщиком валюты?</a:t>
            </a:r>
          </a:p>
          <a:p>
            <a:pPr eaLnBrk="1" hangingPunct="1"/>
            <a:r>
              <a:rPr lang="ru-RU" dirty="0" smtClean="0">
                <a:solidFill>
                  <a:srgbClr val="00823B"/>
                </a:solidFill>
              </a:rPr>
              <a:t>Какую долю занимает ТЭК в экспорте России?</a:t>
            </a:r>
          </a:p>
          <a:p>
            <a:pPr eaLnBrk="1" hangingPunct="1"/>
            <a:r>
              <a:rPr lang="ru-RU" dirty="0" smtClean="0">
                <a:solidFill>
                  <a:srgbClr val="00823B"/>
                </a:solidFill>
              </a:rPr>
              <a:t>Чем ТЭК России отличается от ТЭКа большинства стран мира?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Состав ТЭКа России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81200" y="-298716700"/>
            <a:ext cx="12190413" cy="7618412"/>
          </a:xfr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18893" t="28354" r="34441" b="18146"/>
          <a:stretch>
            <a:fillRect/>
          </a:stretch>
        </p:blipFill>
        <p:spPr bwMode="auto">
          <a:xfrm>
            <a:off x="0" y="1296988"/>
            <a:ext cx="8964613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137525" cy="1296442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ru-RU" sz="4000" dirty="0" smtClean="0">
                <a:solidFill>
                  <a:srgbClr val="990000"/>
                </a:solidFill>
              </a:rPr>
              <a:t>Основные виды добываемого топлива по отраслям промышленности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574800"/>
          <a:ext cx="8231187" cy="5283200"/>
        </p:xfrm>
        <a:graphic>
          <a:graphicData uri="http://schemas.openxmlformats.org/presentationml/2006/ole">
            <p:oleObj spid="_x0000_s1026" name="Слайд" r:id="rId3" imgW="4571967" imgH="342905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99"/>
                </a:solidFill>
              </a:rPr>
              <a:t>Топливно-энергетический баланс</a:t>
            </a:r>
          </a:p>
        </p:txBody>
      </p:sp>
      <p:sp>
        <p:nvSpPr>
          <p:cNvPr id="8195" name="Rectangle 3" descr="Папирус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660066"/>
                </a:solidFill>
              </a:rPr>
              <a:t>ТЭБ – это соотношение  добычи разных видов топлива и выработки энергии (приходная часть) и их использования в хозяйстве (расходная часть)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А. Положительный</a:t>
            </a:r>
            <a:r>
              <a:rPr lang="ru-RU" dirty="0" smtClean="0"/>
              <a:t> – приход топлива и энергии выше расхода</a:t>
            </a:r>
          </a:p>
          <a:p>
            <a:pPr eaLnBrk="1" hangingPunct="1"/>
            <a:r>
              <a:rPr lang="ru-RU" dirty="0" smtClean="0">
                <a:solidFill>
                  <a:srgbClr val="996633"/>
                </a:solidFill>
              </a:rPr>
              <a:t>Б. Отрицательный – </a:t>
            </a:r>
            <a:r>
              <a:rPr lang="ru-RU" dirty="0" smtClean="0"/>
              <a:t>…</a:t>
            </a:r>
          </a:p>
          <a:p>
            <a:pPr eaLnBrk="1" hangingPunct="1"/>
            <a:r>
              <a:rPr lang="ru-RU" dirty="0" smtClean="0">
                <a:solidFill>
                  <a:srgbClr val="FF9900"/>
                </a:solidFill>
              </a:rPr>
              <a:t>В. Сбалансированный – </a:t>
            </a:r>
            <a:r>
              <a:rPr lang="ru-RU" dirty="0" smtClean="0"/>
              <a:t>…</a:t>
            </a:r>
          </a:p>
          <a:p>
            <a:pPr eaLnBrk="1" hangingPunct="1"/>
            <a:r>
              <a:rPr lang="ru-RU" dirty="0" smtClean="0"/>
              <a:t>Какой баланс в настоящее время формируется в России?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76470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Виды ТЭБа в России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993300"/>
                </a:solidFill>
              </a:rPr>
              <a:t>Изменение видов топлива в  составе ТЭКа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00"/>
                </a:solidFill>
              </a:rPr>
              <a:t>1.Какое топливо было основным в начале </a:t>
            </a:r>
            <a:r>
              <a:rPr lang="en-US" dirty="0" smtClean="0">
                <a:solidFill>
                  <a:srgbClr val="003300"/>
                </a:solidFill>
              </a:rPr>
              <a:t>XIX</a:t>
            </a:r>
            <a:r>
              <a:rPr lang="ru-RU" dirty="0" smtClean="0">
                <a:solidFill>
                  <a:srgbClr val="003300"/>
                </a:solidFill>
              </a:rPr>
              <a:t> века и почему?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00"/>
                </a:solidFill>
              </a:rPr>
              <a:t>2. Какой вид топлива во второй половине </a:t>
            </a:r>
            <a:r>
              <a:rPr lang="en-US" dirty="0" smtClean="0">
                <a:solidFill>
                  <a:srgbClr val="003300"/>
                </a:solidFill>
              </a:rPr>
              <a:t>XIX</a:t>
            </a:r>
            <a:r>
              <a:rPr lang="ru-RU" dirty="0" smtClean="0">
                <a:solidFill>
                  <a:srgbClr val="003300"/>
                </a:solidFill>
              </a:rPr>
              <a:t> века стал основным в России? Аргументируйте свой ответ.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00"/>
                </a:solidFill>
              </a:rPr>
              <a:t>3. Что послужило причиной бурного развития нефтяной промышленности?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00"/>
                </a:solidFill>
              </a:rPr>
              <a:t>4. Что сдерживало развитие газовой отрасли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до середины </a:t>
            </a:r>
            <a:r>
              <a:rPr lang="en-US" dirty="0" smtClean="0">
                <a:solidFill>
                  <a:srgbClr val="003300"/>
                </a:solidFill>
              </a:rPr>
              <a:t>XX</a:t>
            </a:r>
            <a:r>
              <a:rPr lang="ru-RU" dirty="0" smtClean="0">
                <a:solidFill>
                  <a:srgbClr val="003300"/>
                </a:solidFill>
              </a:rPr>
              <a:t> века 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Темный вертикальный"/>
          <p:cNvSpPr>
            <a:spLocks noGrp="1" noChangeArrowheads="1"/>
          </p:cNvSpPr>
          <p:nvPr>
            <p:ph type="title"/>
          </p:nvPr>
        </p:nvSpPr>
        <p:spPr>
          <a:pattFill prst="dk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Условное топливо (у.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ru-RU" dirty="0" smtClean="0">
                <a:solidFill>
                  <a:srgbClr val="FF3300"/>
                </a:solidFill>
              </a:rPr>
              <a:t>т.)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Чему соответствует единица условного топлива?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Какое топливо было взято за основу определения единицы у.</a:t>
            </a:r>
            <a:r>
              <a:rPr lang="en-US" sz="2800" dirty="0" smtClean="0"/>
              <a:t> </a:t>
            </a:r>
            <a:r>
              <a:rPr lang="ru-RU" sz="2800" dirty="0" smtClean="0"/>
              <a:t>т.?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Какое топливо в современной России считается наиболее удобным для потребления?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Как измеряют условное топливо в электроэнергетике?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Почему необходимо учитывать КПД использования вида топлива?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</TotalTime>
  <Words>395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Слайд</vt:lpstr>
      <vt:lpstr>Если техника – сердце экономики,  то топливо – её кровь и сила.  К. Бенц</vt:lpstr>
      <vt:lpstr>Топливно-энергетический комплекс России</vt:lpstr>
      <vt:lpstr>Роль ТЭКа в современной России</vt:lpstr>
      <vt:lpstr>Состав ТЭКа России</vt:lpstr>
      <vt:lpstr>Основные виды добываемого топлива по отраслям промышленности</vt:lpstr>
      <vt:lpstr>Топливно-энергетический баланс</vt:lpstr>
      <vt:lpstr>Слайд 7</vt:lpstr>
      <vt:lpstr>Изменение видов топлива в  составе ТЭКа</vt:lpstr>
      <vt:lpstr>Условное топливо (у. т.)</vt:lpstr>
      <vt:lpstr>Калорийность топлива</vt:lpstr>
      <vt:lpstr>Проблемы комплекса</vt:lpstr>
      <vt:lpstr>Можно ли выйти из проблем комплекса без потерь?</vt:lpstr>
      <vt:lpstr>Самоподготовка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Шурв</dc:creator>
  <cp:lastModifiedBy>Лилипутина Наталья Александровна</cp:lastModifiedBy>
  <cp:revision>14</cp:revision>
  <dcterms:created xsi:type="dcterms:W3CDTF">2010-10-24T10:23:37Z</dcterms:created>
  <dcterms:modified xsi:type="dcterms:W3CDTF">2014-06-10T12:16:21Z</dcterms:modified>
</cp:coreProperties>
</file>